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69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kaggle.com/datasets" TargetMode="External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archive.ics.uci.edu/ml/index.php" TargetMode="External"/><Relationship Id="rId4" Type="http://schemas.openxmlformats.org/officeDocument/2006/relationships/hyperlink" Target="https://www.data.gov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37993" y="81307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Introduction to SQL for Data Analytics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141839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I. Introduction to SQL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202370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A. What is SQL?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262901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B. Why SQL is important for Data Analytics?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323433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C. Basic SQL Syntax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383964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D. Setting up your SQL Environment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452830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A. What is SQL?</a:t>
            </a:r>
            <a:endParaRPr lang="en-US" sz="4374" dirty="0"/>
          </a:p>
        </p:txBody>
      </p:sp>
      <p:sp>
        <p:nvSpPr>
          <p:cNvPr id="13" name="Text 10"/>
          <p:cNvSpPr/>
          <p:nvPr/>
        </p:nvSpPr>
        <p:spPr>
          <a:xfrm>
            <a:off x="2037993" y="5555933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SQL, short for Structured Query Language, is a robust programming language utilized for the management, manipulation, and querying of relational databases. It serves as the industry-standard language for database interaction and plays a crucial role in data analytics, empowering users to efficiently retrieve, update, and analyze data.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2037993" y="724412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613" y="7251740"/>
            <a:ext cx="340162" cy="34016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2504480" y="7227451"/>
            <a:ext cx="24536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Busayo Oyewole</a:t>
            </a:r>
            <a:endParaRPr lang="en-US" sz="2187" dirty="0"/>
          </a:p>
        </p:txBody>
      </p:sp>
      <p:pic>
        <p:nvPicPr>
          <p:cNvPr id="1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0834211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554736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Chapter IV: Aggregating Data</a:t>
            </a:r>
            <a:endParaRPr lang="en-US" sz="3062" dirty="0"/>
          </a:p>
        </p:txBody>
      </p:sp>
      <p:sp>
        <p:nvSpPr>
          <p:cNvPr id="5" name="Shape 3"/>
          <p:cNvSpPr/>
          <p:nvPr/>
        </p:nvSpPr>
        <p:spPr>
          <a:xfrm>
            <a:off x="3621167" y="1346121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735110" y="1375172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7" name="Text 5"/>
          <p:cNvSpPr/>
          <p:nvPr/>
        </p:nvSpPr>
        <p:spPr>
          <a:xfrm>
            <a:off x="4126587" y="1399580"/>
            <a:ext cx="1853565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A. Aggregate Functions</a:t>
            </a:r>
            <a:endParaRPr lang="en-US" sz="1531" dirty="0"/>
          </a:p>
        </p:txBody>
      </p:sp>
      <p:sp>
        <p:nvSpPr>
          <p:cNvPr id="8" name="Text 6"/>
          <p:cNvSpPr/>
          <p:nvPr/>
        </p:nvSpPr>
        <p:spPr>
          <a:xfrm>
            <a:off x="4126587" y="2041088"/>
            <a:ext cx="185356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 calculations on groups of rows.</a:t>
            </a:r>
            <a:endParaRPr lang="en-US" sz="1225" dirty="0"/>
          </a:p>
        </p:txBody>
      </p:sp>
      <p:sp>
        <p:nvSpPr>
          <p:cNvPr id="9" name="Text 7"/>
          <p:cNvSpPr/>
          <p:nvPr/>
        </p:nvSpPr>
        <p:spPr>
          <a:xfrm>
            <a:off x="4126587" y="2678430"/>
            <a:ext cx="185356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Examples:</a:t>
            </a:r>
            <a:endParaRPr lang="en-US" sz="1225" dirty="0"/>
          </a:p>
        </p:txBody>
      </p:sp>
      <p:sp>
        <p:nvSpPr>
          <p:cNvPr id="10" name="Text 8"/>
          <p:cNvSpPr/>
          <p:nvPr/>
        </p:nvSpPr>
        <p:spPr>
          <a:xfrm>
            <a:off x="4126587" y="3067050"/>
            <a:ext cx="1853565" cy="1583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COUNT(*) AS total_orders FROM orders;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AVG(unit_price) AS avg_price FROM products;</a:t>
            </a:r>
            <a:endParaRPr lang="en-US" sz="1225" dirty="0"/>
          </a:p>
        </p:txBody>
      </p:sp>
      <p:sp>
        <p:nvSpPr>
          <p:cNvPr id="11" name="Shape 9"/>
          <p:cNvSpPr/>
          <p:nvPr/>
        </p:nvSpPr>
        <p:spPr>
          <a:xfrm>
            <a:off x="6135648" y="1346121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249591" y="1375172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837" dirty="0"/>
          </a:p>
        </p:txBody>
      </p:sp>
      <p:sp>
        <p:nvSpPr>
          <p:cNvPr id="13" name="Text 11"/>
          <p:cNvSpPr/>
          <p:nvPr/>
        </p:nvSpPr>
        <p:spPr>
          <a:xfrm>
            <a:off x="6641068" y="1399580"/>
            <a:ext cx="17830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B. GROUP BY Clause</a:t>
            </a:r>
            <a:endParaRPr lang="en-US" sz="1531" dirty="0"/>
          </a:p>
        </p:txBody>
      </p:sp>
      <p:sp>
        <p:nvSpPr>
          <p:cNvPr id="14" name="Text 12"/>
          <p:cNvSpPr/>
          <p:nvPr/>
        </p:nvSpPr>
        <p:spPr>
          <a:xfrm>
            <a:off x="6641068" y="1798082"/>
            <a:ext cx="185356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Group rows with a common value into summary rows.</a:t>
            </a:r>
            <a:endParaRPr lang="en-US" sz="1225" dirty="0"/>
          </a:p>
        </p:txBody>
      </p:sp>
      <p:sp>
        <p:nvSpPr>
          <p:cNvPr id="15" name="Text 13"/>
          <p:cNvSpPr/>
          <p:nvPr/>
        </p:nvSpPr>
        <p:spPr>
          <a:xfrm>
            <a:off x="6641068" y="2684145"/>
            <a:ext cx="185356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Examples:</a:t>
            </a:r>
            <a:endParaRPr lang="en-US" sz="1225" dirty="0"/>
          </a:p>
        </p:txBody>
      </p:sp>
      <p:sp>
        <p:nvSpPr>
          <p:cNvPr id="16" name="Text 14"/>
          <p:cNvSpPr/>
          <p:nvPr/>
        </p:nvSpPr>
        <p:spPr>
          <a:xfrm>
            <a:off x="6641068" y="3072765"/>
            <a:ext cx="1853565" cy="2639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category, AVG(unit_price) AS avg_price FROM products GROUP BY category;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year(order_date) AS order_year, COUNT(*) AS total_orders FROM orders GROUP BY order_year;</a:t>
            </a:r>
            <a:endParaRPr lang="en-US" sz="1225" dirty="0"/>
          </a:p>
        </p:txBody>
      </p:sp>
      <p:sp>
        <p:nvSpPr>
          <p:cNvPr id="17" name="Shape 15"/>
          <p:cNvSpPr/>
          <p:nvPr/>
        </p:nvSpPr>
        <p:spPr>
          <a:xfrm>
            <a:off x="8650129" y="1346121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764072" y="1375172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7"/>
          <p:cNvSpPr/>
          <p:nvPr/>
        </p:nvSpPr>
        <p:spPr>
          <a:xfrm>
            <a:off x="9155549" y="1399580"/>
            <a:ext cx="158496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C. HAVING Clause</a:t>
            </a:r>
            <a:endParaRPr lang="en-US" sz="1531" dirty="0"/>
          </a:p>
        </p:txBody>
      </p:sp>
      <p:sp>
        <p:nvSpPr>
          <p:cNvPr id="20" name="Text 18"/>
          <p:cNvSpPr/>
          <p:nvPr/>
        </p:nvSpPr>
        <p:spPr>
          <a:xfrm>
            <a:off x="9155549" y="1798082"/>
            <a:ext cx="185356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Filter results of aggregate functions after the GROUP BY clause.</a:t>
            </a:r>
            <a:endParaRPr lang="en-US" sz="1225" dirty="0"/>
          </a:p>
        </p:txBody>
      </p:sp>
      <p:sp>
        <p:nvSpPr>
          <p:cNvPr id="21" name="Text 19"/>
          <p:cNvSpPr/>
          <p:nvPr/>
        </p:nvSpPr>
        <p:spPr>
          <a:xfrm>
            <a:off x="9155549" y="2684145"/>
            <a:ext cx="185356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Examples:</a:t>
            </a:r>
            <a:endParaRPr lang="en-US" sz="1225" dirty="0"/>
          </a:p>
        </p:txBody>
      </p:sp>
      <p:sp>
        <p:nvSpPr>
          <p:cNvPr id="22" name="Text 20"/>
          <p:cNvSpPr/>
          <p:nvPr/>
        </p:nvSpPr>
        <p:spPr>
          <a:xfrm>
            <a:off x="9155549" y="3072765"/>
            <a:ext cx="1853565" cy="2903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category, AVG(unit_price) AS avg_price FROM products GROUP BY category HAVING AVG(unit_price) &gt; 50;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salesperson_id, COUNT(*) AS total_sales FROM sales GROUP BY salesperson_id HAVING COUNT(*) &gt; 100;</a:t>
            </a:r>
            <a:endParaRPr lang="en-US" sz="1225" dirty="0"/>
          </a:p>
        </p:txBody>
      </p:sp>
      <p:sp>
        <p:nvSpPr>
          <p:cNvPr id="23" name="Text 21"/>
          <p:cNvSpPr/>
          <p:nvPr/>
        </p:nvSpPr>
        <p:spPr>
          <a:xfrm>
            <a:off x="3621167" y="615124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 Project: Analyze Sales Data with Aggregation</a:t>
            </a:r>
            <a:endParaRPr lang="en-US" sz="1225" dirty="0"/>
          </a:p>
        </p:txBody>
      </p:sp>
      <p:sp>
        <p:nvSpPr>
          <p:cNvPr id="24" name="Text 22"/>
          <p:cNvSpPr/>
          <p:nvPr/>
        </p:nvSpPr>
        <p:spPr>
          <a:xfrm>
            <a:off x="3621167" y="657486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Objective: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Calculate various statistics from a sales dataset, grouped by different categories.</a:t>
            </a:r>
            <a:endParaRPr lang="en-US" sz="1225" dirty="0"/>
          </a:p>
        </p:txBody>
      </p:sp>
      <p:sp>
        <p:nvSpPr>
          <p:cNvPr id="25" name="Text 23"/>
          <p:cNvSpPr/>
          <p:nvPr/>
        </p:nvSpPr>
        <p:spPr>
          <a:xfrm>
            <a:off x="3870008" y="6998494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Preparation: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Load and examine the sales dataset.</a:t>
            </a:r>
            <a:endParaRPr lang="en-US" sz="1225" dirty="0"/>
          </a:p>
        </p:txBody>
      </p:sp>
      <p:sp>
        <p:nvSpPr>
          <p:cNvPr id="26" name="Text 24"/>
          <p:cNvSpPr/>
          <p:nvPr/>
        </p:nvSpPr>
        <p:spPr>
          <a:xfrm>
            <a:off x="3870008" y="7309366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 Sales: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Calculate the total sales revenue.</a:t>
            </a:r>
            <a:endParaRPr lang="en-US" sz="1225" dirty="0"/>
          </a:p>
        </p:txBody>
      </p:sp>
      <p:sp>
        <p:nvSpPr>
          <p:cNvPr id="27" name="Text 25"/>
          <p:cNvSpPr/>
          <p:nvPr/>
        </p:nvSpPr>
        <p:spPr>
          <a:xfrm>
            <a:off x="3870008" y="7620238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Average Order Value: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Determine the average order value.</a:t>
            </a:r>
            <a:endParaRPr lang="en-US" sz="1225" dirty="0"/>
          </a:p>
        </p:txBody>
      </p:sp>
      <p:sp>
        <p:nvSpPr>
          <p:cNvPr id="28" name="Text 26"/>
          <p:cNvSpPr/>
          <p:nvPr/>
        </p:nvSpPr>
        <p:spPr>
          <a:xfrm>
            <a:off x="3870008" y="7931110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Sales by Product Category: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Group sales data by category and calculate total sales for each category.</a:t>
            </a:r>
            <a:endParaRPr lang="en-US" sz="1225" dirty="0"/>
          </a:p>
        </p:txBody>
      </p:sp>
      <p:sp>
        <p:nvSpPr>
          <p:cNvPr id="29" name="Text 27"/>
          <p:cNvSpPr/>
          <p:nvPr/>
        </p:nvSpPr>
        <p:spPr>
          <a:xfrm>
            <a:off x="3870008" y="8241983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5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Sales by Region: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Group sales data by region and calculate total sales for each region.</a:t>
            </a:r>
            <a:endParaRPr lang="en-US" sz="1225" dirty="0"/>
          </a:p>
        </p:txBody>
      </p:sp>
      <p:sp>
        <p:nvSpPr>
          <p:cNvPr id="30" name="Text 28"/>
          <p:cNvSpPr/>
          <p:nvPr/>
        </p:nvSpPr>
        <p:spPr>
          <a:xfrm>
            <a:off x="3870008" y="8552855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6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Monthly Sales Trends: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Group sales data by month and year, calculating total sales for each period.</a:t>
            </a:r>
            <a:endParaRPr lang="en-US" sz="1225" dirty="0"/>
          </a:p>
        </p:txBody>
      </p:sp>
      <p:sp>
        <p:nvSpPr>
          <p:cNvPr id="31" name="Text 29"/>
          <p:cNvSpPr/>
          <p:nvPr/>
        </p:nvSpPr>
        <p:spPr>
          <a:xfrm>
            <a:off x="3870008" y="8863727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7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Top Performers: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Use aggregate functions to identify top-performing salespersons.</a:t>
            </a:r>
            <a:endParaRPr lang="en-US" sz="1225" dirty="0"/>
          </a:p>
        </p:txBody>
      </p:sp>
      <p:sp>
        <p:nvSpPr>
          <p:cNvPr id="32" name="Text 30"/>
          <p:cNvSpPr/>
          <p:nvPr/>
        </p:nvSpPr>
        <p:spPr>
          <a:xfrm>
            <a:off x="3870008" y="9174599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8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 Filters: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Utilize the HAVING clause to filter results.</a:t>
            </a:r>
            <a:endParaRPr lang="en-US" sz="1225" dirty="0"/>
          </a:p>
        </p:txBody>
      </p:sp>
      <p:sp>
        <p:nvSpPr>
          <p:cNvPr id="33" name="Text 31"/>
          <p:cNvSpPr/>
          <p:nvPr/>
        </p:nvSpPr>
        <p:spPr>
          <a:xfrm>
            <a:off x="3870008" y="9485471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9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Insightful Analysis: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Summarize findings and present actionable insights.</a:t>
            </a:r>
            <a:endParaRPr lang="en-US" sz="1225" dirty="0"/>
          </a:p>
        </p:txBody>
      </p:sp>
      <p:sp>
        <p:nvSpPr>
          <p:cNvPr id="34" name="Text 32"/>
          <p:cNvSpPr/>
          <p:nvPr/>
        </p:nvSpPr>
        <p:spPr>
          <a:xfrm>
            <a:off x="3621167" y="9909096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completing this project, students gain practical experience in using SQL to aggregate and analyze data.</a:t>
            </a:r>
            <a:endParaRPr lang="en-US" sz="1225" dirty="0"/>
          </a:p>
        </p:txBody>
      </p:sp>
      <p:pic>
        <p:nvPicPr>
          <p:cNvPr id="3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1015305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Chapter VI: Subqueries and Derived Tables</a:t>
            </a:r>
            <a:endParaRPr lang="en-US" sz="3062" dirty="0"/>
          </a:p>
        </p:txBody>
      </p:sp>
      <p:sp>
        <p:nvSpPr>
          <p:cNvPr id="5" name="Shape 3"/>
          <p:cNvSpPr/>
          <p:nvPr/>
        </p:nvSpPr>
        <p:spPr>
          <a:xfrm>
            <a:off x="3621167" y="1832134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735110" y="1861185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7" name="Text 5"/>
          <p:cNvSpPr/>
          <p:nvPr/>
        </p:nvSpPr>
        <p:spPr>
          <a:xfrm>
            <a:off x="4126587" y="1885593"/>
            <a:ext cx="17830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A. Subquery Basics</a:t>
            </a:r>
            <a:endParaRPr lang="en-US" sz="1531" dirty="0"/>
          </a:p>
        </p:txBody>
      </p:sp>
      <p:sp>
        <p:nvSpPr>
          <p:cNvPr id="8" name="Text 6"/>
          <p:cNvSpPr/>
          <p:nvPr/>
        </p:nvSpPr>
        <p:spPr>
          <a:xfrm>
            <a:off x="4126587" y="2284095"/>
            <a:ext cx="185356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Subqueries are SQL queries embedded within other queries.</a:t>
            </a:r>
            <a:endParaRPr lang="en-US" sz="1225" dirty="0"/>
          </a:p>
        </p:txBody>
      </p:sp>
      <p:sp>
        <p:nvSpPr>
          <p:cNvPr id="9" name="Text 7"/>
          <p:cNvSpPr/>
          <p:nvPr/>
        </p:nvSpPr>
        <p:spPr>
          <a:xfrm>
            <a:off x="4126587" y="3170158"/>
            <a:ext cx="185356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10" name="Text 8"/>
          <p:cNvSpPr/>
          <p:nvPr/>
        </p:nvSpPr>
        <p:spPr>
          <a:xfrm>
            <a:off x="4126587" y="3558778"/>
            <a:ext cx="1853565" cy="1583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product_name FROM products WHERE product_id IN (SELECT product_id FROM order_details WHERE quantity &gt; 10);</a:t>
            </a:r>
            <a:endParaRPr lang="en-US" sz="1225" dirty="0"/>
          </a:p>
        </p:txBody>
      </p:sp>
      <p:sp>
        <p:nvSpPr>
          <p:cNvPr id="11" name="Shape 9"/>
          <p:cNvSpPr/>
          <p:nvPr/>
        </p:nvSpPr>
        <p:spPr>
          <a:xfrm>
            <a:off x="6135648" y="1832134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249591" y="1861185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837" dirty="0"/>
          </a:p>
        </p:txBody>
      </p:sp>
      <p:sp>
        <p:nvSpPr>
          <p:cNvPr id="13" name="Text 11"/>
          <p:cNvSpPr/>
          <p:nvPr/>
        </p:nvSpPr>
        <p:spPr>
          <a:xfrm>
            <a:off x="6641068" y="1885593"/>
            <a:ext cx="1853565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B. Correlated Subqueries</a:t>
            </a:r>
            <a:endParaRPr lang="en-US" sz="1531" dirty="0"/>
          </a:p>
        </p:txBody>
      </p:sp>
      <p:sp>
        <p:nvSpPr>
          <p:cNvPr id="14" name="Text 12"/>
          <p:cNvSpPr/>
          <p:nvPr/>
        </p:nvSpPr>
        <p:spPr>
          <a:xfrm>
            <a:off x="6641068" y="2527102"/>
            <a:ext cx="185356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Correlated subqueries reference values from the outer query.</a:t>
            </a:r>
            <a:endParaRPr lang="en-US" sz="1225" dirty="0"/>
          </a:p>
        </p:txBody>
      </p:sp>
      <p:sp>
        <p:nvSpPr>
          <p:cNvPr id="15" name="Text 13"/>
          <p:cNvSpPr/>
          <p:nvPr/>
        </p:nvSpPr>
        <p:spPr>
          <a:xfrm>
            <a:off x="6641068" y="3413165"/>
            <a:ext cx="185356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16" name="Text 14"/>
          <p:cNvSpPr/>
          <p:nvPr/>
        </p:nvSpPr>
        <p:spPr>
          <a:xfrm>
            <a:off x="6641068" y="3801785"/>
            <a:ext cx="1853565" cy="21116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customer_name FROM customers c WHERE EXISTS ( SELECT 1 FROM orders o WHERE o.customer_id = c.customer_id AND o.order_date &gt;= '2023-01-01' );</a:t>
            </a:r>
            <a:endParaRPr lang="en-US" sz="1225" dirty="0"/>
          </a:p>
        </p:txBody>
      </p:sp>
      <p:sp>
        <p:nvSpPr>
          <p:cNvPr id="17" name="Shape 15"/>
          <p:cNvSpPr/>
          <p:nvPr/>
        </p:nvSpPr>
        <p:spPr>
          <a:xfrm>
            <a:off x="8650129" y="1832134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764072" y="1861185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7"/>
          <p:cNvSpPr/>
          <p:nvPr/>
        </p:nvSpPr>
        <p:spPr>
          <a:xfrm>
            <a:off x="9155549" y="1885593"/>
            <a:ext cx="1853565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C. Derived Tables (CTEs)</a:t>
            </a:r>
            <a:endParaRPr lang="en-US" sz="1531" dirty="0"/>
          </a:p>
        </p:txBody>
      </p:sp>
      <p:sp>
        <p:nvSpPr>
          <p:cNvPr id="20" name="Text 18"/>
          <p:cNvSpPr/>
          <p:nvPr/>
        </p:nvSpPr>
        <p:spPr>
          <a:xfrm>
            <a:off x="9155549" y="2527102"/>
            <a:ext cx="1853565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Derived tables are temporary result sets that can be referenced within a query.</a:t>
            </a:r>
            <a:endParaRPr lang="en-US" sz="1225" dirty="0"/>
          </a:p>
        </p:txBody>
      </p:sp>
      <p:sp>
        <p:nvSpPr>
          <p:cNvPr id="21" name="Text 19"/>
          <p:cNvSpPr/>
          <p:nvPr/>
        </p:nvSpPr>
        <p:spPr>
          <a:xfrm>
            <a:off x="9155549" y="3661886"/>
            <a:ext cx="185356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22" name="Text 20"/>
          <p:cNvSpPr/>
          <p:nvPr/>
        </p:nvSpPr>
        <p:spPr>
          <a:xfrm>
            <a:off x="9155549" y="4050506"/>
            <a:ext cx="1853565" cy="2903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 high_value_orders AS ( SELECT order_id, total_amount FROM orders WHERE total_amount &gt; 1000 ) SELECT o.order_id, o.order_date, h.total_amount FROM high_value_orders h JOIN orders o ON h.order_id = o.order_id;</a:t>
            </a:r>
            <a:endParaRPr lang="en-US" sz="1225" dirty="0"/>
          </a:p>
        </p:txBody>
      </p:sp>
      <p:sp>
        <p:nvSpPr>
          <p:cNvPr id="23" name="Text 21"/>
          <p:cNvSpPr/>
          <p:nvPr/>
        </p:nvSpPr>
        <p:spPr>
          <a:xfrm>
            <a:off x="3621167" y="712898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 Project: Identifying Trends with Subqueries</a:t>
            </a:r>
            <a:endParaRPr lang="en-US" sz="1225" dirty="0"/>
          </a:p>
        </p:txBody>
      </p:sp>
      <p:sp>
        <p:nvSpPr>
          <p:cNvPr id="24" name="Text 22"/>
          <p:cNvSpPr/>
          <p:nvPr/>
        </p:nvSpPr>
        <p:spPr>
          <a:xfrm>
            <a:off x="3621167" y="755261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Objective: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Use subqueries to identify patterns and trends in data.</a:t>
            </a:r>
            <a:endParaRPr lang="en-US" sz="1225" dirty="0"/>
          </a:p>
        </p:txBody>
      </p:sp>
      <p:sp>
        <p:nvSpPr>
          <p:cNvPr id="25" name="Text 23"/>
          <p:cNvSpPr/>
          <p:nvPr/>
        </p:nvSpPr>
        <p:spPr>
          <a:xfrm>
            <a:off x="3870008" y="7976235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Exploration: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Examine the dataset(s) and identify potential trends or patterns.</a:t>
            </a:r>
            <a:endParaRPr lang="en-US" sz="1225" dirty="0"/>
          </a:p>
        </p:txBody>
      </p:sp>
      <p:sp>
        <p:nvSpPr>
          <p:cNvPr id="26" name="Text 24"/>
          <p:cNvSpPr/>
          <p:nvPr/>
        </p:nvSpPr>
        <p:spPr>
          <a:xfrm>
            <a:off x="3870008" y="8287107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Basic Subqueries: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Retrieve specific data points or aggregate information for further analysis.</a:t>
            </a:r>
            <a:endParaRPr lang="en-US" sz="1225" dirty="0"/>
          </a:p>
        </p:txBody>
      </p:sp>
      <p:sp>
        <p:nvSpPr>
          <p:cNvPr id="27" name="Text 25"/>
          <p:cNvSpPr/>
          <p:nvPr/>
        </p:nvSpPr>
        <p:spPr>
          <a:xfrm>
            <a:off x="3870008" y="8597979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Correlated Subqueries: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Create subqueries that reference data from the outer query.</a:t>
            </a:r>
            <a:endParaRPr lang="en-US" sz="1225" dirty="0"/>
          </a:p>
        </p:txBody>
      </p:sp>
      <p:sp>
        <p:nvSpPr>
          <p:cNvPr id="28" name="Text 26"/>
          <p:cNvSpPr/>
          <p:nvPr/>
        </p:nvSpPr>
        <p:spPr>
          <a:xfrm>
            <a:off x="3870008" y="8908852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Derived Tables (CTEs):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Use CTEs to structure and simplify queries.</a:t>
            </a:r>
            <a:endParaRPr lang="en-US" sz="1225" dirty="0"/>
          </a:p>
        </p:txBody>
      </p:sp>
      <p:sp>
        <p:nvSpPr>
          <p:cNvPr id="29" name="Text 27"/>
          <p:cNvSpPr/>
          <p:nvPr/>
        </p:nvSpPr>
        <p:spPr>
          <a:xfrm>
            <a:off x="3870008" y="9219724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5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Trends: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Investigate trends in data, such as customer behavior, product popularity, or seasonal variations.</a:t>
            </a:r>
            <a:endParaRPr lang="en-US" sz="1225" dirty="0"/>
          </a:p>
        </p:txBody>
      </p:sp>
      <p:sp>
        <p:nvSpPr>
          <p:cNvPr id="30" name="Text 28"/>
          <p:cNvSpPr/>
          <p:nvPr/>
        </p:nvSpPr>
        <p:spPr>
          <a:xfrm>
            <a:off x="3870008" y="9779318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6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Visualization: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Create visualizations or summary reports to present the identified trends.</a:t>
            </a:r>
            <a:endParaRPr lang="en-US" sz="1225" dirty="0"/>
          </a:p>
        </p:txBody>
      </p:sp>
      <p:sp>
        <p:nvSpPr>
          <p:cNvPr id="31" name="Text 29"/>
          <p:cNvSpPr/>
          <p:nvPr/>
        </p:nvSpPr>
        <p:spPr>
          <a:xfrm>
            <a:off x="3870008" y="10090190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7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Insightful Analysis: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Summarize findings, emphasizing how subqueries and derived tables contributed to uncovering insights.</a:t>
            </a:r>
            <a:endParaRPr lang="en-US" sz="1225" dirty="0"/>
          </a:p>
        </p:txBody>
      </p:sp>
      <p:pic>
        <p:nvPicPr>
          <p:cNvPr id="3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7018198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594360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Chapter VII: Data Modification</a:t>
            </a:r>
            <a:endParaRPr lang="en-US" sz="3062" dirty="0"/>
          </a:p>
        </p:txBody>
      </p:sp>
      <p:sp>
        <p:nvSpPr>
          <p:cNvPr id="5" name="Shape 3"/>
          <p:cNvSpPr/>
          <p:nvPr/>
        </p:nvSpPr>
        <p:spPr>
          <a:xfrm>
            <a:off x="3621167" y="1346121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735110" y="1375172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7" name="Text 5"/>
          <p:cNvSpPr/>
          <p:nvPr/>
        </p:nvSpPr>
        <p:spPr>
          <a:xfrm>
            <a:off x="4126587" y="139958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A. INSERT INTO</a:t>
            </a:r>
            <a:endParaRPr lang="en-US" sz="1531" dirty="0"/>
          </a:p>
        </p:txBody>
      </p:sp>
      <p:sp>
        <p:nvSpPr>
          <p:cNvPr id="8" name="Text 6"/>
          <p:cNvSpPr/>
          <p:nvPr/>
        </p:nvSpPr>
        <p:spPr>
          <a:xfrm>
            <a:off x="4126587" y="1798082"/>
            <a:ext cx="1853565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INSERT INTO statement is used to add new records into a database table.</a:t>
            </a:r>
            <a:endParaRPr lang="en-US" sz="1225" dirty="0"/>
          </a:p>
        </p:txBody>
      </p:sp>
      <p:sp>
        <p:nvSpPr>
          <p:cNvPr id="9" name="Text 7"/>
          <p:cNvSpPr/>
          <p:nvPr/>
        </p:nvSpPr>
        <p:spPr>
          <a:xfrm>
            <a:off x="4126587" y="2932867"/>
            <a:ext cx="185356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10" name="Text 8"/>
          <p:cNvSpPr/>
          <p:nvPr/>
        </p:nvSpPr>
        <p:spPr>
          <a:xfrm>
            <a:off x="4126587" y="3321487"/>
            <a:ext cx="1853565" cy="1583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 employees (employee_id, first_name, last_name, hire_date) VALUES (101, 'John', 'Doe', '2023-02-15');</a:t>
            </a:r>
            <a:endParaRPr lang="en-US" sz="1225" dirty="0"/>
          </a:p>
        </p:txBody>
      </p:sp>
      <p:sp>
        <p:nvSpPr>
          <p:cNvPr id="11" name="Shape 9"/>
          <p:cNvSpPr/>
          <p:nvPr/>
        </p:nvSpPr>
        <p:spPr>
          <a:xfrm>
            <a:off x="6135648" y="1346121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249591" y="1375172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837" dirty="0"/>
          </a:p>
        </p:txBody>
      </p:sp>
      <p:sp>
        <p:nvSpPr>
          <p:cNvPr id="13" name="Text 11"/>
          <p:cNvSpPr/>
          <p:nvPr/>
        </p:nvSpPr>
        <p:spPr>
          <a:xfrm>
            <a:off x="6641068" y="139958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B. UPDATE</a:t>
            </a:r>
            <a:endParaRPr lang="en-US" sz="1531" dirty="0"/>
          </a:p>
        </p:txBody>
      </p:sp>
      <p:sp>
        <p:nvSpPr>
          <p:cNvPr id="14" name="Text 12"/>
          <p:cNvSpPr/>
          <p:nvPr/>
        </p:nvSpPr>
        <p:spPr>
          <a:xfrm>
            <a:off x="6641068" y="1798082"/>
            <a:ext cx="1853565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UPDATE statement allows you to modify existing records in a database table.</a:t>
            </a:r>
            <a:endParaRPr lang="en-US" sz="1225" dirty="0"/>
          </a:p>
        </p:txBody>
      </p:sp>
      <p:sp>
        <p:nvSpPr>
          <p:cNvPr id="15" name="Text 13"/>
          <p:cNvSpPr/>
          <p:nvPr/>
        </p:nvSpPr>
        <p:spPr>
          <a:xfrm>
            <a:off x="6641068" y="2932867"/>
            <a:ext cx="185356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16" name="Text 14"/>
          <p:cNvSpPr/>
          <p:nvPr/>
        </p:nvSpPr>
        <p:spPr>
          <a:xfrm>
            <a:off x="6641068" y="3321487"/>
            <a:ext cx="1853565" cy="791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products SET unit_price = 49.99 WHERE product_id = 101;</a:t>
            </a:r>
            <a:endParaRPr lang="en-US" sz="1225" dirty="0"/>
          </a:p>
        </p:txBody>
      </p:sp>
      <p:sp>
        <p:nvSpPr>
          <p:cNvPr id="17" name="Shape 15"/>
          <p:cNvSpPr/>
          <p:nvPr/>
        </p:nvSpPr>
        <p:spPr>
          <a:xfrm>
            <a:off x="8650129" y="1346121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764072" y="1375172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7"/>
          <p:cNvSpPr/>
          <p:nvPr/>
        </p:nvSpPr>
        <p:spPr>
          <a:xfrm>
            <a:off x="9155549" y="1399580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C. DELETE</a:t>
            </a:r>
            <a:endParaRPr lang="en-US" sz="1531" dirty="0"/>
          </a:p>
        </p:txBody>
      </p:sp>
      <p:sp>
        <p:nvSpPr>
          <p:cNvPr id="20" name="Text 18"/>
          <p:cNvSpPr/>
          <p:nvPr/>
        </p:nvSpPr>
        <p:spPr>
          <a:xfrm>
            <a:off x="9155549" y="1798082"/>
            <a:ext cx="185356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DELETE statement is used to remove records from a database table.</a:t>
            </a:r>
            <a:endParaRPr lang="en-US" sz="1225" dirty="0"/>
          </a:p>
        </p:txBody>
      </p:sp>
      <p:sp>
        <p:nvSpPr>
          <p:cNvPr id="21" name="Text 19"/>
          <p:cNvSpPr/>
          <p:nvPr/>
        </p:nvSpPr>
        <p:spPr>
          <a:xfrm>
            <a:off x="9155549" y="2684145"/>
            <a:ext cx="185356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22" name="Text 20"/>
          <p:cNvSpPr/>
          <p:nvPr/>
        </p:nvSpPr>
        <p:spPr>
          <a:xfrm>
            <a:off x="9155549" y="3072765"/>
            <a:ext cx="1853565" cy="791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FROM customers WHERE customer_id = 501;</a:t>
            </a:r>
            <a:endParaRPr lang="en-US" sz="1225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75" y="5182672"/>
            <a:ext cx="1866424" cy="1866424"/>
          </a:xfrm>
          <a:prstGeom prst="rect">
            <a:avLst/>
          </a:prstGeom>
        </p:spPr>
      </p:pic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519" y="5182672"/>
            <a:ext cx="2986207" cy="1866424"/>
          </a:xfrm>
          <a:prstGeom prst="rect">
            <a:avLst/>
          </a:prstGeom>
        </p:spPr>
      </p:pic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295" y="7173516"/>
            <a:ext cx="2799636" cy="1866424"/>
          </a:xfrm>
          <a:prstGeom prst="rect">
            <a:avLst/>
          </a:prstGeom>
        </p:spPr>
      </p:pic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351" y="7173516"/>
            <a:ext cx="2799636" cy="1866424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3621167" y="931735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 Project: Data Modification and Integrity</a:t>
            </a:r>
            <a:endParaRPr lang="en-US" sz="1225" dirty="0"/>
          </a:p>
        </p:txBody>
      </p:sp>
      <p:sp>
        <p:nvSpPr>
          <p:cNvPr id="28" name="Text 22"/>
          <p:cNvSpPr/>
          <p:nvPr/>
        </p:nvSpPr>
        <p:spPr>
          <a:xfrm>
            <a:off x="3621167" y="9740979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Objective: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Modify a database by inserting new records, updating existing records, and deleting unwanted data while ensuring data integrity.</a:t>
            </a:r>
            <a:endParaRPr lang="en-US" sz="1225" dirty="0"/>
          </a:p>
        </p:txBody>
      </p:sp>
      <p:sp>
        <p:nvSpPr>
          <p:cNvPr id="29" name="Shape 23"/>
          <p:cNvSpPr/>
          <p:nvPr/>
        </p:nvSpPr>
        <p:spPr>
          <a:xfrm>
            <a:off x="3621167" y="10534769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4"/>
          <p:cNvSpPr/>
          <p:nvPr/>
        </p:nvSpPr>
        <p:spPr>
          <a:xfrm>
            <a:off x="3735110" y="10563820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31" name="Text 25"/>
          <p:cNvSpPr/>
          <p:nvPr/>
        </p:nvSpPr>
        <p:spPr>
          <a:xfrm>
            <a:off x="4126587" y="1058822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Project Tasks:</a:t>
            </a:r>
            <a:endParaRPr lang="en-US" sz="1531" dirty="0"/>
          </a:p>
        </p:txBody>
      </p:sp>
      <p:sp>
        <p:nvSpPr>
          <p:cNvPr id="32" name="Text 26"/>
          <p:cNvSpPr/>
          <p:nvPr/>
        </p:nvSpPr>
        <p:spPr>
          <a:xfrm>
            <a:off x="4375428" y="11006138"/>
            <a:ext cx="663380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Review: Examine the dataset and identify areas where data modification is needed, such as adding new employees, updating outdated information, and removing redundant records.</a:t>
            </a:r>
            <a:endParaRPr lang="en-US" sz="1225" dirty="0"/>
          </a:p>
        </p:txBody>
      </p:sp>
      <p:sp>
        <p:nvSpPr>
          <p:cNvPr id="33" name="Text 27"/>
          <p:cNvSpPr/>
          <p:nvPr/>
        </p:nvSpPr>
        <p:spPr>
          <a:xfrm>
            <a:off x="4375428" y="11565731"/>
            <a:ext cx="663380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INSERT INTO: Write SQL queries to add new records to the appropriate tables, ensuring that primary key constraints and data integrity rules are upheld.</a:t>
            </a:r>
            <a:endParaRPr lang="en-US" sz="1225" dirty="0"/>
          </a:p>
        </p:txBody>
      </p:sp>
      <p:sp>
        <p:nvSpPr>
          <p:cNvPr id="34" name="Text 28"/>
          <p:cNvSpPr/>
          <p:nvPr/>
        </p:nvSpPr>
        <p:spPr>
          <a:xfrm>
            <a:off x="4375428" y="12125325"/>
            <a:ext cx="663380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UPDATE: Modify existing records by updating information like employee details or product prices, considering any constraints or validation rules in place.</a:t>
            </a:r>
            <a:endParaRPr lang="en-US" sz="1225" dirty="0"/>
          </a:p>
        </p:txBody>
      </p:sp>
      <p:sp>
        <p:nvSpPr>
          <p:cNvPr id="35" name="Text 29"/>
          <p:cNvSpPr/>
          <p:nvPr/>
        </p:nvSpPr>
        <p:spPr>
          <a:xfrm>
            <a:off x="4375428" y="12684919"/>
            <a:ext cx="663380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DELETE: Safely delete unwanted records, such as outdated customer information or discontinued products, while avoiding data corruption.</a:t>
            </a:r>
            <a:endParaRPr lang="en-US" sz="1225" dirty="0"/>
          </a:p>
        </p:txBody>
      </p:sp>
      <p:sp>
        <p:nvSpPr>
          <p:cNvPr id="36" name="Text 30"/>
          <p:cNvSpPr/>
          <p:nvPr/>
        </p:nvSpPr>
        <p:spPr>
          <a:xfrm>
            <a:off x="4375428" y="13244513"/>
            <a:ext cx="663380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5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Validation: Verify that the modifications have been successfully applied and that data integrity remains intact.</a:t>
            </a:r>
            <a:endParaRPr lang="en-US" sz="1225" dirty="0"/>
          </a:p>
        </p:txBody>
      </p:sp>
      <p:sp>
        <p:nvSpPr>
          <p:cNvPr id="37" name="Text 31"/>
          <p:cNvSpPr/>
          <p:nvPr/>
        </p:nvSpPr>
        <p:spPr>
          <a:xfrm>
            <a:off x="4375428" y="13804106"/>
            <a:ext cx="663380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6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Documentation: Document the changes made, including the reasons for each modification and any related constraints or validation rules.</a:t>
            </a:r>
            <a:endParaRPr lang="en-US" sz="1225" dirty="0"/>
          </a:p>
        </p:txBody>
      </p:sp>
      <p:sp>
        <p:nvSpPr>
          <p:cNvPr id="38" name="Text 32"/>
          <p:cNvSpPr/>
          <p:nvPr/>
        </p:nvSpPr>
        <p:spPr>
          <a:xfrm>
            <a:off x="4375428" y="14363700"/>
            <a:ext cx="663380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7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 Scenarios: Create and execute test scenarios to ensure that data modifications did not introduce errors or violate data integrity constraints.</a:t>
            </a:r>
            <a:endParaRPr lang="en-US" sz="1225" dirty="0"/>
          </a:p>
        </p:txBody>
      </p:sp>
      <p:sp>
        <p:nvSpPr>
          <p:cNvPr id="39" name="Text 33"/>
          <p:cNvSpPr/>
          <p:nvPr/>
        </p:nvSpPr>
        <p:spPr>
          <a:xfrm>
            <a:off x="4375428" y="14923294"/>
            <a:ext cx="663380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8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 Data Integrity Check: Recheck data integrity after modifications to confirm that the database remains consistent and accurate.</a:t>
            </a:r>
            <a:endParaRPr lang="en-US" sz="1225" dirty="0"/>
          </a:p>
        </p:txBody>
      </p:sp>
      <p:sp>
        <p:nvSpPr>
          <p:cNvPr id="40" name="Text 34"/>
          <p:cNvSpPr/>
          <p:nvPr/>
        </p:nvSpPr>
        <p:spPr>
          <a:xfrm>
            <a:off x="3621167" y="15595640"/>
            <a:ext cx="7388066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completing this project, students will gain hands-on experience in data modification operations (INSERT INTO, UPDATE, DELETE) and learn how to maintain data integrity while making changes to a database, a crucial skill for data analysts responsible for managing and updating databases in real-world scenarios.</a:t>
            </a:r>
            <a:endParaRPr lang="en-US" sz="1225" dirty="0"/>
          </a:p>
        </p:txBody>
      </p:sp>
      <p:pic>
        <p:nvPicPr>
          <p:cNvPr id="41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3132951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Chapter VIII: Indexing and Performance Optimization</a:t>
            </a:r>
            <a:endParaRPr lang="en-US" sz="3062" dirty="0"/>
          </a:p>
        </p:txBody>
      </p:sp>
      <p:sp>
        <p:nvSpPr>
          <p:cNvPr id="5" name="Shape 3"/>
          <p:cNvSpPr/>
          <p:nvPr/>
        </p:nvSpPr>
        <p:spPr>
          <a:xfrm>
            <a:off x="3621167" y="1832134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735110" y="1861185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7" name="Text 5"/>
          <p:cNvSpPr/>
          <p:nvPr/>
        </p:nvSpPr>
        <p:spPr>
          <a:xfrm>
            <a:off x="4126587" y="1885593"/>
            <a:ext cx="1853565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A. Understanding Indexes</a:t>
            </a:r>
            <a:endParaRPr lang="en-US" sz="1531" dirty="0"/>
          </a:p>
        </p:txBody>
      </p:sp>
      <p:sp>
        <p:nvSpPr>
          <p:cNvPr id="8" name="Text 6"/>
          <p:cNvSpPr/>
          <p:nvPr/>
        </p:nvSpPr>
        <p:spPr>
          <a:xfrm>
            <a:off x="4126587" y="2527102"/>
            <a:ext cx="1853565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Indexes improve data retrieval speed by providing faster access to rows in a table.</a:t>
            </a:r>
            <a:endParaRPr lang="en-US" sz="1225" dirty="0"/>
          </a:p>
        </p:txBody>
      </p:sp>
      <p:sp>
        <p:nvSpPr>
          <p:cNvPr id="9" name="Shape 7"/>
          <p:cNvSpPr/>
          <p:nvPr/>
        </p:nvSpPr>
        <p:spPr>
          <a:xfrm>
            <a:off x="6135648" y="1832134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249591" y="1861185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1837" dirty="0"/>
          </a:p>
        </p:txBody>
      </p:sp>
      <p:sp>
        <p:nvSpPr>
          <p:cNvPr id="11" name="Text 9"/>
          <p:cNvSpPr/>
          <p:nvPr/>
        </p:nvSpPr>
        <p:spPr>
          <a:xfrm>
            <a:off x="6641068" y="1885593"/>
            <a:ext cx="1853565" cy="729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B. Query Optimization Techniques</a:t>
            </a:r>
            <a:endParaRPr lang="en-US" sz="1531" dirty="0"/>
          </a:p>
        </p:txBody>
      </p:sp>
      <p:sp>
        <p:nvSpPr>
          <p:cNvPr id="12" name="Text 10"/>
          <p:cNvSpPr/>
          <p:nvPr/>
        </p:nvSpPr>
        <p:spPr>
          <a:xfrm>
            <a:off x="6641068" y="2770108"/>
            <a:ext cx="185356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 SQL queries for better performance:</a:t>
            </a:r>
            <a:endParaRPr lang="en-US" sz="1225" dirty="0"/>
          </a:p>
        </p:txBody>
      </p:sp>
      <p:sp>
        <p:nvSpPr>
          <p:cNvPr id="13" name="Text 11"/>
          <p:cNvSpPr/>
          <p:nvPr/>
        </p:nvSpPr>
        <p:spPr>
          <a:xfrm>
            <a:off x="6889790" y="3442454"/>
            <a:ext cx="1604843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of Indexes: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Create and utilize indexes for faster data retrieval.</a:t>
            </a:r>
            <a:endParaRPr lang="en-US" sz="1225" dirty="0"/>
          </a:p>
        </p:txBody>
      </p:sp>
      <p:sp>
        <p:nvSpPr>
          <p:cNvPr id="14" name="Text 12"/>
          <p:cNvSpPr/>
          <p:nvPr/>
        </p:nvSpPr>
        <p:spPr>
          <a:xfrm>
            <a:off x="6889790" y="4250769"/>
            <a:ext cx="1604843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Optimal Joins: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Choose efficient join types based on query requirements.</a:t>
            </a:r>
            <a:endParaRPr lang="en-US" sz="1225" dirty="0"/>
          </a:p>
        </p:txBody>
      </p:sp>
      <p:sp>
        <p:nvSpPr>
          <p:cNvPr id="15" name="Text 13"/>
          <p:cNvSpPr/>
          <p:nvPr/>
        </p:nvSpPr>
        <p:spPr>
          <a:xfrm>
            <a:off x="6889790" y="5307806"/>
            <a:ext cx="1604843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Limiting Result Sets: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Reduce rows returned using the LIMIT clause.</a:t>
            </a:r>
            <a:endParaRPr lang="en-US" sz="1225" dirty="0"/>
          </a:p>
        </p:txBody>
      </p:sp>
      <p:sp>
        <p:nvSpPr>
          <p:cNvPr id="16" name="Text 14"/>
          <p:cNvSpPr/>
          <p:nvPr/>
        </p:nvSpPr>
        <p:spPr>
          <a:xfrm>
            <a:off x="6889790" y="6116122"/>
            <a:ext cx="160484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Proper Data Types: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Select appropriate data types for columns to improve speed.</a:t>
            </a:r>
            <a:endParaRPr lang="en-US" sz="1225" dirty="0"/>
          </a:p>
        </p:txBody>
      </p:sp>
      <p:sp>
        <p:nvSpPr>
          <p:cNvPr id="17" name="Text 15"/>
          <p:cNvSpPr/>
          <p:nvPr/>
        </p:nvSpPr>
        <p:spPr>
          <a:xfrm>
            <a:off x="6889790" y="7421880"/>
            <a:ext cx="1604843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Avoiding Wildcards: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Minimize the use of wildcard characters in search patterns.</a:t>
            </a:r>
            <a:endParaRPr lang="en-US" sz="1225" dirty="0"/>
          </a:p>
        </p:txBody>
      </p:sp>
      <p:sp>
        <p:nvSpPr>
          <p:cNvPr id="18" name="Shape 16"/>
          <p:cNvSpPr/>
          <p:nvPr/>
        </p:nvSpPr>
        <p:spPr>
          <a:xfrm>
            <a:off x="8650129" y="1832134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764072" y="1861185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1837" dirty="0"/>
          </a:p>
        </p:txBody>
      </p:sp>
      <p:sp>
        <p:nvSpPr>
          <p:cNvPr id="20" name="Text 18"/>
          <p:cNvSpPr/>
          <p:nvPr/>
        </p:nvSpPr>
        <p:spPr>
          <a:xfrm>
            <a:off x="9155549" y="1885593"/>
            <a:ext cx="1853565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C. Analyzing Query Execution Plans</a:t>
            </a:r>
            <a:endParaRPr lang="en-US" sz="1531" dirty="0"/>
          </a:p>
        </p:txBody>
      </p:sp>
      <p:sp>
        <p:nvSpPr>
          <p:cNvPr id="21" name="Text 19"/>
          <p:cNvSpPr/>
          <p:nvPr/>
        </p:nvSpPr>
        <p:spPr>
          <a:xfrm>
            <a:off x="9155549" y="2527102"/>
            <a:ext cx="1853565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Query execution plans offer insight into how the database engine processes queries.</a:t>
            </a:r>
            <a:endParaRPr lang="en-US" sz="1225" dirty="0"/>
          </a:p>
        </p:txBody>
      </p:sp>
      <p:sp>
        <p:nvSpPr>
          <p:cNvPr id="22" name="Text 20"/>
          <p:cNvSpPr/>
          <p:nvPr/>
        </p:nvSpPr>
        <p:spPr>
          <a:xfrm>
            <a:off x="3621167" y="859166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 Project: Query Optimization</a:t>
            </a:r>
            <a:endParaRPr lang="en-US" sz="1225" dirty="0"/>
          </a:p>
        </p:txBody>
      </p:sp>
      <p:sp>
        <p:nvSpPr>
          <p:cNvPr id="23" name="Text 21"/>
          <p:cNvSpPr/>
          <p:nvPr/>
        </p:nvSpPr>
        <p:spPr>
          <a:xfrm>
            <a:off x="3621167" y="9015293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Objective: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Optimize a slow-performing SQL query using indexing and performance tuning techniques.</a:t>
            </a:r>
            <a:endParaRPr lang="en-US" sz="1225" dirty="0"/>
          </a:p>
        </p:txBody>
      </p:sp>
      <p:sp>
        <p:nvSpPr>
          <p:cNvPr id="24" name="Shape 22"/>
          <p:cNvSpPr/>
          <p:nvPr/>
        </p:nvSpPr>
        <p:spPr>
          <a:xfrm>
            <a:off x="3621167" y="9809083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3735110" y="9838134"/>
            <a:ext cx="1219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1837" dirty="0"/>
          </a:p>
        </p:txBody>
      </p:sp>
      <p:sp>
        <p:nvSpPr>
          <p:cNvPr id="26" name="Text 24"/>
          <p:cNvSpPr/>
          <p:nvPr/>
        </p:nvSpPr>
        <p:spPr>
          <a:xfrm>
            <a:off x="4126587" y="9862542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Project Tasks:</a:t>
            </a:r>
            <a:endParaRPr lang="en-US" sz="1531" dirty="0"/>
          </a:p>
        </p:txBody>
      </p:sp>
      <p:sp>
        <p:nvSpPr>
          <p:cNvPr id="27" name="Text 25"/>
          <p:cNvSpPr/>
          <p:nvPr/>
        </p:nvSpPr>
        <p:spPr>
          <a:xfrm>
            <a:off x="4375428" y="10280452"/>
            <a:ext cx="663380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Slow Query: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Choose a slow-performing SQL query.</a:t>
            </a:r>
            <a:endParaRPr lang="en-US" sz="1225" dirty="0"/>
          </a:p>
        </p:txBody>
      </p:sp>
      <p:sp>
        <p:nvSpPr>
          <p:cNvPr id="28" name="Text 26"/>
          <p:cNvSpPr/>
          <p:nvPr/>
        </p:nvSpPr>
        <p:spPr>
          <a:xfrm>
            <a:off x="4375428" y="10591324"/>
            <a:ext cx="663380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 Analysis: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Identify potential columns for indexing.</a:t>
            </a:r>
            <a:endParaRPr lang="en-US" sz="1225" dirty="0"/>
          </a:p>
        </p:txBody>
      </p:sp>
      <p:sp>
        <p:nvSpPr>
          <p:cNvPr id="29" name="Text 27"/>
          <p:cNvSpPr/>
          <p:nvPr/>
        </p:nvSpPr>
        <p:spPr>
          <a:xfrm>
            <a:off x="4375428" y="10902196"/>
            <a:ext cx="663380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 Creation: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Create indexes on selected columns.</a:t>
            </a:r>
            <a:endParaRPr lang="en-US" sz="1225" dirty="0"/>
          </a:p>
        </p:txBody>
      </p:sp>
      <p:sp>
        <p:nvSpPr>
          <p:cNvPr id="30" name="Text 28"/>
          <p:cNvSpPr/>
          <p:nvPr/>
        </p:nvSpPr>
        <p:spPr>
          <a:xfrm>
            <a:off x="4375428" y="11213068"/>
            <a:ext cx="663380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Query Refactoring: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Review and optimize the query's structure and logic.</a:t>
            </a:r>
            <a:endParaRPr lang="en-US" sz="1225" dirty="0"/>
          </a:p>
        </p:txBody>
      </p:sp>
      <p:sp>
        <p:nvSpPr>
          <p:cNvPr id="31" name="Text 29"/>
          <p:cNvSpPr/>
          <p:nvPr/>
        </p:nvSpPr>
        <p:spPr>
          <a:xfrm>
            <a:off x="4375428" y="11523940"/>
            <a:ext cx="663380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5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Query Execution Plan: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Analyze the query execution plan.</a:t>
            </a:r>
            <a:endParaRPr lang="en-US" sz="1225" dirty="0"/>
          </a:p>
        </p:txBody>
      </p:sp>
      <p:sp>
        <p:nvSpPr>
          <p:cNvPr id="32" name="Text 30"/>
          <p:cNvSpPr/>
          <p:nvPr/>
        </p:nvSpPr>
        <p:spPr>
          <a:xfrm>
            <a:off x="4375428" y="11834813"/>
            <a:ext cx="663380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6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Performance Testing: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Measure performance improvements.</a:t>
            </a:r>
            <a:endParaRPr lang="en-US" sz="1225" dirty="0"/>
          </a:p>
        </p:txBody>
      </p:sp>
      <p:sp>
        <p:nvSpPr>
          <p:cNvPr id="33" name="Text 31"/>
          <p:cNvSpPr/>
          <p:nvPr/>
        </p:nvSpPr>
        <p:spPr>
          <a:xfrm>
            <a:off x="4375428" y="12145685"/>
            <a:ext cx="663380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7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Documentation: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Document optimization steps and their impact.</a:t>
            </a:r>
            <a:endParaRPr lang="en-US" sz="1225" dirty="0"/>
          </a:p>
        </p:txBody>
      </p:sp>
      <p:sp>
        <p:nvSpPr>
          <p:cNvPr id="34" name="Text 32"/>
          <p:cNvSpPr/>
          <p:nvPr/>
        </p:nvSpPr>
        <p:spPr>
          <a:xfrm>
            <a:off x="4375428" y="12456557"/>
            <a:ext cx="663380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8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 Analysis: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Summarize results and provide recommendations.</a:t>
            </a:r>
            <a:endParaRPr lang="en-US" sz="1225" dirty="0"/>
          </a:p>
        </p:txBody>
      </p:sp>
      <p:pic>
        <p:nvPicPr>
          <p:cNvPr id="3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9891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Project Tasks: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3870008" y="1224677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Slow Query: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Choose a slow-performing SQL query that retrieves a significant amount of data or takes too long to execute.</a:t>
            </a:r>
            <a:endParaRPr lang="en-US" sz="1225" dirty="0"/>
          </a:p>
        </p:txBody>
      </p:sp>
      <p:sp>
        <p:nvSpPr>
          <p:cNvPr id="6" name="Text 4"/>
          <p:cNvSpPr/>
          <p:nvPr/>
        </p:nvSpPr>
        <p:spPr>
          <a:xfrm>
            <a:off x="3870008" y="1784271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 Analysis: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Examine the tables involved in the query to identify potential columns for indexing. Consider which columns are frequently used in WHERE clauses or JOIN conditions.</a:t>
            </a:r>
            <a:endParaRPr lang="en-US" sz="1225" dirty="0"/>
          </a:p>
        </p:txBody>
      </p:sp>
      <p:sp>
        <p:nvSpPr>
          <p:cNvPr id="7" name="Text 5"/>
          <p:cNvSpPr/>
          <p:nvPr/>
        </p:nvSpPr>
        <p:spPr>
          <a:xfrm>
            <a:off x="3870008" y="2343864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Index Creation: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Create indexes on the selected columns to speed up data retrieval.</a:t>
            </a:r>
            <a:endParaRPr lang="en-US" sz="1225" dirty="0"/>
          </a:p>
        </p:txBody>
      </p:sp>
      <p:sp>
        <p:nvSpPr>
          <p:cNvPr id="8" name="Text 6"/>
          <p:cNvSpPr/>
          <p:nvPr/>
        </p:nvSpPr>
        <p:spPr>
          <a:xfrm>
            <a:off x="3621167" y="276748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3191113"/>
            <a:ext cx="996791" cy="42767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621167" y="3793688"/>
            <a:ext cx="7388066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Example: Creating an index on a 'customer_id' column CREATE INDEX idx_customer_id ON orders (customer_id);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3870008" y="4496514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Query Refactoring: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Review the query's structure and logic. Determine if there are any opportunities to optimize the query itself, such as simplifying joins or reducing the number of columns retrieved.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3870008" y="5056108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Query Execution Plan: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Generate and analyze the query execution plan to understand how the database engine processes the query.</a:t>
            </a:r>
            <a:endParaRPr lang="en-US" sz="1225" dirty="0"/>
          </a:p>
        </p:txBody>
      </p:sp>
      <p:sp>
        <p:nvSpPr>
          <p:cNvPr id="13" name="Text 10"/>
          <p:cNvSpPr/>
          <p:nvPr/>
        </p:nvSpPr>
        <p:spPr>
          <a:xfrm>
            <a:off x="3621167" y="5728454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6152078"/>
            <a:ext cx="996791" cy="42767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3621167" y="6754654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EXPLAIN SELECT * FROM orders WHERE order_date &gt;= '2023-01-01';</a:t>
            </a:r>
            <a:endParaRPr lang="en-US" sz="1225" dirty="0"/>
          </a:p>
        </p:txBody>
      </p:sp>
      <p:sp>
        <p:nvSpPr>
          <p:cNvPr id="16" name="Text 12"/>
          <p:cNvSpPr/>
          <p:nvPr/>
        </p:nvSpPr>
        <p:spPr>
          <a:xfrm>
            <a:off x="3870008" y="7193518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Performance Testing: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Execute the query before and after optimization to measure performance improvements.</a:t>
            </a:r>
            <a:endParaRPr lang="en-US" sz="1225" dirty="0"/>
          </a:p>
        </p:txBody>
      </p:sp>
      <p:sp>
        <p:nvSpPr>
          <p:cNvPr id="17" name="Text 13"/>
          <p:cNvSpPr/>
          <p:nvPr/>
        </p:nvSpPr>
        <p:spPr>
          <a:xfrm>
            <a:off x="3870008" y="7753112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Documentation: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Document the optimization steps taken and their impact on query performance.</a:t>
            </a:r>
            <a:endParaRPr lang="en-US" sz="1225" dirty="0"/>
          </a:p>
        </p:txBody>
      </p:sp>
      <p:sp>
        <p:nvSpPr>
          <p:cNvPr id="18" name="Text 14"/>
          <p:cNvSpPr/>
          <p:nvPr/>
        </p:nvSpPr>
        <p:spPr>
          <a:xfrm>
            <a:off x="3870008" y="8063984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 Analysis: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Summarize the results and provide recommendations for future query optimization efforts.</a:t>
            </a:r>
            <a:endParaRPr lang="en-US" sz="1225" dirty="0"/>
          </a:p>
        </p:txBody>
      </p:sp>
      <p:pic>
        <p:nvPicPr>
          <p:cNvPr id="19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775103"/>
            <a:ext cx="9585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IX. Advanced SQL Topics (Optional)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08741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04085" y="312908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163729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A. Window Functions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73308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 advanced calculations on rows within a specified window.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308741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796320" y="312908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3163729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B. Common Table Expressions (CTEs)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52342" y="4080272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temporary result sets that can be referenced within a query.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222462" y="308741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388554" y="312908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3163729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C. Stored Procedures and Functions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944576" y="4427458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Write reusable code blocks to perform specific tasks or calculations.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2037993" y="574357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 Project: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Use advanced SQL features to analyze data in more complex ways. For example, calculate moving averages using window functions or create custom functions to process data.</a:t>
            </a:r>
            <a:endParaRPr lang="en-US" sz="1750" dirty="0"/>
          </a:p>
        </p:txBody>
      </p:sp>
      <p:pic>
        <p:nvPicPr>
          <p:cNvPr id="18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4904363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475488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Chapter X: Final Project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3621167" y="122467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A. Apply SQL Skills to a Comprehensive Data Analytics Project</a:t>
            </a:r>
            <a:endParaRPr lang="en-US" sz="1225" dirty="0"/>
          </a:p>
        </p:txBody>
      </p:sp>
      <p:sp>
        <p:nvSpPr>
          <p:cNvPr id="6" name="Text 4"/>
          <p:cNvSpPr/>
          <p:nvPr/>
        </p:nvSpPr>
        <p:spPr>
          <a:xfrm>
            <a:off x="3621167" y="1648301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final project serves as a culmination of the SQL skills and knowledge acquired throughout the course. It provides an opportunity to tackle a real-world data analytics challenge using SQL.</a:t>
            </a:r>
            <a:endParaRPr lang="en-US" sz="1225" dirty="0"/>
          </a:p>
        </p:txBody>
      </p:sp>
      <p:sp>
        <p:nvSpPr>
          <p:cNvPr id="7" name="Text 5"/>
          <p:cNvSpPr/>
          <p:nvPr/>
        </p:nvSpPr>
        <p:spPr>
          <a:xfrm>
            <a:off x="3621167" y="232064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B. Retrieve, Clean, and Analyze a Real-World Dataset</a:t>
            </a:r>
            <a:endParaRPr lang="en-US" sz="1225" dirty="0"/>
          </a:p>
        </p:txBody>
      </p:sp>
      <p:sp>
        <p:nvSpPr>
          <p:cNvPr id="8" name="Text 6"/>
          <p:cNvSpPr/>
          <p:nvPr/>
        </p:nvSpPr>
        <p:spPr>
          <a:xfrm>
            <a:off x="3870008" y="2744272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 a Dataset: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Choose a real-world dataset that aligns with your interests or career goals. Datasets can be sourced from various reputable platforms, including:</a:t>
            </a:r>
            <a:endParaRPr lang="en-US" sz="1225" dirty="0"/>
          </a:p>
        </p:txBody>
      </p:sp>
      <p:sp>
        <p:nvSpPr>
          <p:cNvPr id="9" name="Text 7"/>
          <p:cNvSpPr/>
          <p:nvPr/>
        </p:nvSpPr>
        <p:spPr>
          <a:xfrm>
            <a:off x="4118729" y="3416618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Kaggle: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Kaggle offers a wide range of datasets on various topics.</a:t>
            </a:r>
            <a:endParaRPr lang="en-US" sz="1225" dirty="0"/>
          </a:p>
        </p:txBody>
      </p:sp>
      <p:sp>
        <p:nvSpPr>
          <p:cNvPr id="10" name="Text 8"/>
          <p:cNvSpPr/>
          <p:nvPr/>
        </p:nvSpPr>
        <p:spPr>
          <a:xfrm>
            <a:off x="4118729" y="3727490"/>
            <a:ext cx="6890504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Government Open Data Portals: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Many governments provide datasets related to demographics, economics, and more.</a:t>
            </a:r>
            <a:endParaRPr lang="en-US" sz="1225" dirty="0"/>
          </a:p>
        </p:txBody>
      </p:sp>
      <p:sp>
        <p:nvSpPr>
          <p:cNvPr id="11" name="Text 9"/>
          <p:cNvSpPr/>
          <p:nvPr/>
        </p:nvSpPr>
        <p:spPr>
          <a:xfrm>
            <a:off x="4118729" y="4287083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Data.gov: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 U.S. government's data repository with a diverse collection of datasets.</a:t>
            </a:r>
            <a:endParaRPr lang="en-US" sz="1225" dirty="0"/>
          </a:p>
        </p:txBody>
      </p:sp>
      <p:sp>
        <p:nvSpPr>
          <p:cNvPr id="12" name="Text 10"/>
          <p:cNvSpPr/>
          <p:nvPr/>
        </p:nvSpPr>
        <p:spPr>
          <a:xfrm>
            <a:off x="4118729" y="4597956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UCI Machine Learning Repository: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Offers datasets suitable for various data analytics projects.</a:t>
            </a:r>
            <a:endParaRPr lang="en-US" sz="1225" dirty="0"/>
          </a:p>
        </p:txBody>
      </p:sp>
      <p:sp>
        <p:nvSpPr>
          <p:cNvPr id="13" name="Text 11"/>
          <p:cNvSpPr/>
          <p:nvPr/>
        </p:nvSpPr>
        <p:spPr>
          <a:xfrm>
            <a:off x="3870008" y="4908828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Retrieval: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Extract the dataset using SQL commands or import it into your preferred database system.</a:t>
            </a:r>
            <a:endParaRPr lang="en-US" sz="1225" dirty="0"/>
          </a:p>
        </p:txBody>
      </p:sp>
      <p:sp>
        <p:nvSpPr>
          <p:cNvPr id="14" name="Text 12"/>
          <p:cNvSpPr/>
          <p:nvPr/>
        </p:nvSpPr>
        <p:spPr>
          <a:xfrm>
            <a:off x="3870008" y="5468422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Cleaning: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Perform data cleaning tasks such as handling missing values, data type conversions, and removing duplicates.</a:t>
            </a:r>
            <a:endParaRPr lang="en-US" sz="1225" dirty="0"/>
          </a:p>
        </p:txBody>
      </p:sp>
      <p:sp>
        <p:nvSpPr>
          <p:cNvPr id="15" name="Text 13"/>
          <p:cNvSpPr/>
          <p:nvPr/>
        </p:nvSpPr>
        <p:spPr>
          <a:xfrm>
            <a:off x="3621167" y="614076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C. Create Visualizations and Insights from the Data</a:t>
            </a:r>
            <a:endParaRPr lang="en-US" sz="1225" dirty="0"/>
          </a:p>
        </p:txBody>
      </p:sp>
      <p:sp>
        <p:nvSpPr>
          <p:cNvPr id="16" name="Text 14"/>
          <p:cNvSpPr/>
          <p:nvPr/>
        </p:nvSpPr>
        <p:spPr>
          <a:xfrm>
            <a:off x="3870008" y="6564392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Exploration: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Use SQL queries to explore the dataset's structure, identifying key variables and patterns.</a:t>
            </a:r>
            <a:endParaRPr lang="en-US" sz="1225" dirty="0"/>
          </a:p>
        </p:txBody>
      </p:sp>
      <p:sp>
        <p:nvSpPr>
          <p:cNvPr id="17" name="Text 15"/>
          <p:cNvSpPr/>
          <p:nvPr/>
        </p:nvSpPr>
        <p:spPr>
          <a:xfrm>
            <a:off x="3870008" y="7123986"/>
            <a:ext cx="7139226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Visualization: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Create visualizations (e.g., charts, graphs) to represent your findings effectively. Tools like Python (using libraries like Matplotlib, Seaborn, or Plotly) or SQL-based visualization tools can be utilized for this purpose.</a:t>
            </a:r>
            <a:endParaRPr lang="en-US" sz="1225" dirty="0"/>
          </a:p>
        </p:txBody>
      </p:sp>
      <p:sp>
        <p:nvSpPr>
          <p:cNvPr id="18" name="Text 16"/>
          <p:cNvSpPr/>
          <p:nvPr/>
        </p:nvSpPr>
        <p:spPr>
          <a:xfrm>
            <a:off x="3870008" y="7932301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Analysis: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Apply SQL queries to perform in-depth data analysis, uncovering insights and trends within the dataset.</a:t>
            </a:r>
            <a:endParaRPr lang="en-US" sz="1225" dirty="0"/>
          </a:p>
        </p:txBody>
      </p:sp>
      <p:sp>
        <p:nvSpPr>
          <p:cNvPr id="19" name="Text 17"/>
          <p:cNvSpPr/>
          <p:nvPr/>
        </p:nvSpPr>
        <p:spPr>
          <a:xfrm>
            <a:off x="3621167" y="860464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D. Present Findings and Actionable Recommendations</a:t>
            </a:r>
            <a:endParaRPr lang="en-US" sz="1225" dirty="0"/>
          </a:p>
        </p:txBody>
      </p:sp>
      <p:sp>
        <p:nvSpPr>
          <p:cNvPr id="20" name="Text 18"/>
          <p:cNvSpPr/>
          <p:nvPr/>
        </p:nvSpPr>
        <p:spPr>
          <a:xfrm>
            <a:off x="3870008" y="9028271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Report: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Compile your findings, visualizations, and analysis into a comprehensive project report. Include an introduction, methodology, results, and discussion sections.</a:t>
            </a:r>
            <a:endParaRPr lang="en-US" sz="1225" dirty="0"/>
          </a:p>
        </p:txBody>
      </p:sp>
      <p:sp>
        <p:nvSpPr>
          <p:cNvPr id="21" name="Text 19"/>
          <p:cNvSpPr/>
          <p:nvPr/>
        </p:nvSpPr>
        <p:spPr>
          <a:xfrm>
            <a:off x="3870008" y="9587865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Prepare a presentation summarizing the key findings, insights, and actionable recommendations. This can be delivered to an audience or recorded as a video presentation.</a:t>
            </a:r>
            <a:endParaRPr lang="en-US" sz="1225" dirty="0"/>
          </a:p>
        </p:txBody>
      </p:sp>
      <p:sp>
        <p:nvSpPr>
          <p:cNvPr id="22" name="Text 20"/>
          <p:cNvSpPr/>
          <p:nvPr/>
        </p:nvSpPr>
        <p:spPr>
          <a:xfrm>
            <a:off x="3870008" y="10147459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Actionable Recommendations: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Based on your analysis, provide actionable recommendations or insights that can drive decision-making or inform strategies in the dataset's domain.</a:t>
            </a:r>
            <a:endParaRPr lang="en-US" sz="1225" dirty="0"/>
          </a:p>
        </p:txBody>
      </p:sp>
      <p:sp>
        <p:nvSpPr>
          <p:cNvPr id="23" name="Text 21"/>
          <p:cNvSpPr/>
          <p:nvPr/>
        </p:nvSpPr>
        <p:spPr>
          <a:xfrm>
            <a:off x="3621167" y="1081980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Sources:</a:t>
            </a:r>
            <a:endParaRPr lang="en-US" sz="1225" dirty="0"/>
          </a:p>
        </p:txBody>
      </p:sp>
      <p:sp>
        <p:nvSpPr>
          <p:cNvPr id="24" name="Text 22"/>
          <p:cNvSpPr/>
          <p:nvPr/>
        </p:nvSpPr>
        <p:spPr>
          <a:xfrm>
            <a:off x="3869888" y="11243429"/>
            <a:ext cx="713934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Kaggle: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Kaggle (</a:t>
            </a:r>
            <a:r>
              <a:rPr lang="en-US" sz="1225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 offers a vast collection of datasets on various topics, including finance, healthcare, sports, and more. Many datasets come with detailed descriptions and are ideal for data analytics projects.</a:t>
            </a:r>
            <a:endParaRPr lang="en-US" sz="1225" dirty="0"/>
          </a:p>
        </p:txBody>
      </p:sp>
      <p:sp>
        <p:nvSpPr>
          <p:cNvPr id="25" name="Text 23"/>
          <p:cNvSpPr/>
          <p:nvPr/>
        </p:nvSpPr>
        <p:spPr>
          <a:xfrm>
            <a:off x="3869888" y="12051744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Data.gov: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If you're interested in government-related datasets, Data.gov (</a:t>
            </a:r>
            <a:r>
              <a:rPr lang="en-US" sz="1225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https://www.data.gov/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 is a valuable resource, providing datasets from various U.S. government agencies.</a:t>
            </a:r>
            <a:endParaRPr lang="en-US" sz="1225" dirty="0"/>
          </a:p>
        </p:txBody>
      </p:sp>
      <p:sp>
        <p:nvSpPr>
          <p:cNvPr id="26" name="Text 24"/>
          <p:cNvSpPr/>
          <p:nvPr/>
        </p:nvSpPr>
        <p:spPr>
          <a:xfrm>
            <a:off x="3869888" y="12611338"/>
            <a:ext cx="7139345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UCI Machine Learning Repository: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 UCI Machine Learning Repository (</a:t>
            </a:r>
            <a:r>
              <a:rPr lang="en-US" sz="1225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https://archive.ics.uci.edu/ml/index.php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 offers datasets suitable for machine learning and data analytics projects. It covers a wide range of domains.</a:t>
            </a:r>
            <a:endParaRPr lang="en-US" sz="1225" dirty="0"/>
          </a:p>
        </p:txBody>
      </p:sp>
      <p:sp>
        <p:nvSpPr>
          <p:cNvPr id="27" name="Text 25"/>
          <p:cNvSpPr/>
          <p:nvPr/>
        </p:nvSpPr>
        <p:spPr>
          <a:xfrm>
            <a:off x="3869888" y="13419653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GitHub: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GitHub (</a:t>
            </a:r>
            <a:r>
              <a:rPr lang="en-US" sz="1225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 hosts numerous public repositories that contain datasets shared by individuals, organizations, and research projects.</a:t>
            </a:r>
            <a:endParaRPr lang="en-US" sz="1225" dirty="0"/>
          </a:p>
        </p:txBody>
      </p:sp>
      <p:sp>
        <p:nvSpPr>
          <p:cNvPr id="28" name="Text 26"/>
          <p:cNvSpPr/>
          <p:nvPr/>
        </p:nvSpPr>
        <p:spPr>
          <a:xfrm>
            <a:off x="3869888" y="13979247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APIs: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Some projects may require data from online APIs (e.g., Twitter, Google Maps, or financial APIs). Accessing data through APIs can provide real-time or up-to-date information for analysis.</a:t>
            </a:r>
            <a:endParaRPr lang="en-US" sz="1225" dirty="0"/>
          </a:p>
        </p:txBody>
      </p:sp>
      <p:pic>
        <p:nvPicPr>
          <p:cNvPr id="29" name="Image 0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5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64342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B. Why SQL is Important for Data Analytics?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3476506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Retrieval: SQL allows data analysts to extract specific information from large datasets, making it an essential tool for data retrieval and reporting.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276130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Transformation: It enables the transformation and cleaning of data, ensuring that data is in a usable format for analysis.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5075753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Analysis: SQL provides the foundation for conducting data analysis tasks, such as aggregating, filtering, and joining data from multiple sources.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5875377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Visualization: SQL queries can be integrated with data visualization tools to create insightful charts and graphs for better decision-making.</a:t>
            </a:r>
            <a:endParaRPr lang="en-US" sz="1750" dirty="0"/>
          </a:p>
        </p:txBody>
      </p:sp>
      <p:pic>
        <p:nvPicPr>
          <p:cNvPr id="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260163" y="1988939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Component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41181" y="1988939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2485192"/>
            <a:ext cx="10554414" cy="63710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260163" y="2626043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1181" y="2626043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to retrieve data from one or more tables.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260163" y="3263146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1181" y="3263146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Specifies the table(s) from which data is retrieved.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114800"/>
            <a:ext cx="10554414" cy="63710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260163" y="4255651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WHERE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1181" y="4255651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Filters data based on specified conditions.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260163" y="4892754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 BY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1181" y="4892754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Sorts the results in ascending or descending order.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037993" y="5744408"/>
            <a:ext cx="10554414" cy="637103"/>
          </a:xfrm>
          <a:prstGeom prst="rect">
            <a:avLst/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2260163" y="5885259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1181" y="5885259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Restricts the number of rows returned.</a:t>
            </a:r>
            <a:endParaRPr lang="en-US" sz="1750" dirty="0"/>
          </a:p>
        </p:txBody>
      </p:sp>
      <p:pic>
        <p:nvPicPr>
          <p:cNvPr id="19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359819"/>
            <a:ext cx="5638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Language of Data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Tables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24826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Tables are the core building blocks of a relational database, organizing data into rows and columns.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Queries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24826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Queries allow you to retrieve specific data from one or more tables based on specific criteria.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Constraints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24826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Constraints maintain data integrity by imposing rules on the data, ensuring its accuracy and consistency.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930950"/>
            <a:ext cx="9585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D. Setting up Your SQL Environment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069663"/>
            <a:ext cx="3370064" cy="2427089"/>
          </a:xfrm>
          <a:prstGeom prst="roundRect">
            <a:avLst>
              <a:gd name="adj" fmla="val 2746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60163" y="2291834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Database Management System (DBMS)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208377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and install a DBMS like MySQL, PostgreSQL, or SQLite.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2069663"/>
            <a:ext cx="3370064" cy="2427089"/>
          </a:xfrm>
          <a:prstGeom prst="roundRect">
            <a:avLst>
              <a:gd name="adj" fmla="val 2746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852398" y="2291834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Database Creation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52398" y="2861191"/>
            <a:ext cx="29257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or connect to a database.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2069663"/>
            <a:ext cx="3370064" cy="2427089"/>
          </a:xfrm>
          <a:prstGeom prst="roundRect">
            <a:avLst>
              <a:gd name="adj" fmla="val 2746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444633" y="22918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SQL Editor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44633" y="2861191"/>
            <a:ext cx="29257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 an SQL editor or interface.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2037993" y="4718923"/>
            <a:ext cx="5166122" cy="1369100"/>
          </a:xfrm>
          <a:prstGeom prst="roundRect">
            <a:avLst>
              <a:gd name="adj" fmla="val 4869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260163" y="49410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Connection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260163" y="5510451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Establish a connection to your database.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4718923"/>
            <a:ext cx="5166122" cy="1369100"/>
          </a:xfrm>
          <a:prstGeom prst="roundRect">
            <a:avLst>
              <a:gd name="adj" fmla="val 4869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648456" y="4941094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Practice Database</a:t>
            </a:r>
            <a:endParaRPr lang="en-US" sz="2187" dirty="0"/>
          </a:p>
        </p:txBody>
      </p:sp>
      <p:sp>
        <p:nvSpPr>
          <p:cNvPr id="19" name="Text 17"/>
          <p:cNvSpPr/>
          <p:nvPr/>
        </p:nvSpPr>
        <p:spPr>
          <a:xfrm>
            <a:off x="7648456" y="5510451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 up a practice database with sample data.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2037993" y="633793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the end of this chapter, you'll have a foundational understanding of SQL.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037993" y="694324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 Project:</a:t>
            </a:r>
            <a:endParaRPr lang="en-US" sz="1750" dirty="0"/>
          </a:p>
        </p:txBody>
      </p:sp>
      <p:pic>
        <p:nvPicPr>
          <p:cNvPr id="2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220992"/>
            <a:ext cx="45110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Example Project: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335970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a simple SQL query that retrieves all records from a practice database table.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80392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 basic SQL syntax to filter the records to only include those that meet specific criteria.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24815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Sort the results based on a chosen column.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69237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 the number of rows returned to a specified number.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5297686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will help students practice the concepts introduced in this chapter and gain hands-on experience with SQL syntax and querying.</a:t>
            </a:r>
            <a:endParaRPr lang="en-US" sz="1750" dirty="0"/>
          </a:p>
        </p:txBody>
      </p:sp>
      <p:pic>
        <p:nvPicPr>
          <p:cNvPr id="10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24123015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534924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Chapter II: Retrieving Data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3621167" y="122467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A. SELECT Statement</a:t>
            </a:r>
            <a:endParaRPr lang="en-US" sz="1225" dirty="0"/>
          </a:p>
        </p:txBody>
      </p:sp>
      <p:sp>
        <p:nvSpPr>
          <p:cNvPr id="6" name="Text 4"/>
          <p:cNvSpPr/>
          <p:nvPr/>
        </p:nvSpPr>
        <p:spPr>
          <a:xfrm>
            <a:off x="3621167" y="164830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SELECT statement is the fundamental SQL command used to retrieve data from a database.</a:t>
            </a:r>
            <a:endParaRPr lang="en-US" sz="1225" dirty="0"/>
          </a:p>
        </p:txBody>
      </p:sp>
      <p:sp>
        <p:nvSpPr>
          <p:cNvPr id="7" name="Text 5"/>
          <p:cNvSpPr/>
          <p:nvPr/>
        </p:nvSpPr>
        <p:spPr>
          <a:xfrm>
            <a:off x="3870008" y="2071926"/>
            <a:ext cx="713922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Retrieving All Columns</a:t>
            </a:r>
            <a:endParaRPr lang="en-US" sz="1225" dirty="0"/>
          </a:p>
        </p:txBody>
      </p:sp>
      <p:sp>
        <p:nvSpPr>
          <p:cNvPr id="8" name="Text 6"/>
          <p:cNvSpPr/>
          <p:nvPr/>
        </p:nvSpPr>
        <p:spPr>
          <a:xfrm>
            <a:off x="4118729" y="2495550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retrieve all columns from a table, use the asterisk (*) wildcard character.</a:t>
            </a:r>
            <a:endParaRPr lang="en-US" sz="1225" dirty="0"/>
          </a:p>
        </p:txBody>
      </p:sp>
      <p:sp>
        <p:nvSpPr>
          <p:cNvPr id="9" name="Text 7"/>
          <p:cNvSpPr/>
          <p:nvPr/>
        </p:nvSpPr>
        <p:spPr>
          <a:xfrm>
            <a:off x="4118729" y="2806422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</a:t>
            </a:r>
            <a:endParaRPr lang="en-US" sz="1225" dirty="0"/>
          </a:p>
        </p:txBody>
      </p:sp>
      <p:sp>
        <p:nvSpPr>
          <p:cNvPr id="10" name="Text 8"/>
          <p:cNvSpPr/>
          <p:nvPr/>
        </p:nvSpPr>
        <p:spPr>
          <a:xfrm>
            <a:off x="3621167" y="323004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3653671"/>
            <a:ext cx="996791" cy="42767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621167" y="4256246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customers;</a:t>
            </a:r>
            <a:endParaRPr lang="en-US" sz="1225" dirty="0"/>
          </a:p>
        </p:txBody>
      </p:sp>
      <p:sp>
        <p:nvSpPr>
          <p:cNvPr id="13" name="Text 10"/>
          <p:cNvSpPr/>
          <p:nvPr/>
        </p:nvSpPr>
        <p:spPr>
          <a:xfrm>
            <a:off x="4118729" y="4695111"/>
            <a:ext cx="689050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Project: Retrieve all information from a customer database and generate a basic report.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3621167" y="511873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2.  Retrieving Specific Columns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3869888" y="5542359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Specify the columns you want to retrieve by listing their names.</a:t>
            </a:r>
            <a:endParaRPr lang="en-US" sz="1225" dirty="0"/>
          </a:p>
        </p:txBody>
      </p:sp>
      <p:sp>
        <p:nvSpPr>
          <p:cNvPr id="16" name="Text 13"/>
          <p:cNvSpPr/>
          <p:nvPr/>
        </p:nvSpPr>
        <p:spPr>
          <a:xfrm>
            <a:off x="3869888" y="5853232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17" name="Text 14"/>
          <p:cNvSpPr/>
          <p:nvPr/>
        </p:nvSpPr>
        <p:spPr>
          <a:xfrm>
            <a:off x="3621167" y="627685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6700480"/>
            <a:ext cx="996791" cy="427673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3621167" y="7303056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first_name, last_name, email FROM employees;</a:t>
            </a:r>
            <a:endParaRPr lang="en-US" sz="1225" dirty="0"/>
          </a:p>
        </p:txBody>
      </p:sp>
      <p:sp>
        <p:nvSpPr>
          <p:cNvPr id="20" name="Text 16"/>
          <p:cNvSpPr/>
          <p:nvPr/>
        </p:nvSpPr>
        <p:spPr>
          <a:xfrm>
            <a:off x="3869888" y="7741920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Project: Select specific columns from a product inventory table to analyze product details.</a:t>
            </a:r>
            <a:endParaRPr lang="en-US" sz="1225" dirty="0"/>
          </a:p>
        </p:txBody>
      </p:sp>
      <p:sp>
        <p:nvSpPr>
          <p:cNvPr id="21" name="Text 17"/>
          <p:cNvSpPr/>
          <p:nvPr/>
        </p:nvSpPr>
        <p:spPr>
          <a:xfrm>
            <a:off x="3621167" y="8165544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3. </a:t>
            </a: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Aliases</a:t>
            </a:r>
            <a:endParaRPr lang="en-US" sz="1225" dirty="0"/>
          </a:p>
        </p:txBody>
      </p:sp>
      <p:sp>
        <p:nvSpPr>
          <p:cNvPr id="22" name="Text 18"/>
          <p:cNvSpPr/>
          <p:nvPr/>
        </p:nvSpPr>
        <p:spPr>
          <a:xfrm>
            <a:off x="3869888" y="8589169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Aliases allow you to rename columns or provide more meaningful labels.</a:t>
            </a:r>
            <a:endParaRPr lang="en-US" sz="1225" dirty="0"/>
          </a:p>
        </p:txBody>
      </p:sp>
      <p:sp>
        <p:nvSpPr>
          <p:cNvPr id="23" name="Text 19"/>
          <p:cNvSpPr/>
          <p:nvPr/>
        </p:nvSpPr>
        <p:spPr>
          <a:xfrm>
            <a:off x="3869888" y="8900041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24" name="Text 20"/>
          <p:cNvSpPr/>
          <p:nvPr/>
        </p:nvSpPr>
        <p:spPr>
          <a:xfrm>
            <a:off x="3621167" y="932366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9747290"/>
            <a:ext cx="996791" cy="427673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3621167" y="10349865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product_name AS "Product Name", unit_price AS "Price" FROM products;</a:t>
            </a:r>
            <a:endParaRPr lang="en-US" sz="1225" dirty="0"/>
          </a:p>
        </p:txBody>
      </p:sp>
      <p:sp>
        <p:nvSpPr>
          <p:cNvPr id="27" name="Text 22"/>
          <p:cNvSpPr/>
          <p:nvPr/>
        </p:nvSpPr>
        <p:spPr>
          <a:xfrm>
            <a:off x="3869888" y="10788729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Project: Apply aliases to make the output of your query more user-friendly.</a:t>
            </a:r>
            <a:endParaRPr lang="en-US" sz="1225" dirty="0"/>
          </a:p>
        </p:txBody>
      </p:sp>
      <p:sp>
        <p:nvSpPr>
          <p:cNvPr id="28" name="Text 23"/>
          <p:cNvSpPr/>
          <p:nvPr/>
        </p:nvSpPr>
        <p:spPr>
          <a:xfrm>
            <a:off x="3621167" y="11212354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B. Filtering Data with WHERE Clause</a:t>
            </a:r>
            <a:endParaRPr lang="en-US" sz="1225" dirty="0"/>
          </a:p>
        </p:txBody>
      </p:sp>
      <p:sp>
        <p:nvSpPr>
          <p:cNvPr id="29" name="Text 24"/>
          <p:cNvSpPr/>
          <p:nvPr/>
        </p:nvSpPr>
        <p:spPr>
          <a:xfrm>
            <a:off x="3621167" y="1163597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WHERE clause is used to filter rows based on specified conditions.</a:t>
            </a:r>
            <a:endParaRPr lang="en-US" sz="1225" dirty="0"/>
          </a:p>
        </p:txBody>
      </p:sp>
      <p:sp>
        <p:nvSpPr>
          <p:cNvPr id="30" name="Text 25"/>
          <p:cNvSpPr/>
          <p:nvPr/>
        </p:nvSpPr>
        <p:spPr>
          <a:xfrm>
            <a:off x="3869888" y="12059603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31" name="Text 26"/>
          <p:cNvSpPr/>
          <p:nvPr/>
        </p:nvSpPr>
        <p:spPr>
          <a:xfrm>
            <a:off x="3621167" y="1248322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2906851"/>
            <a:ext cx="996791" cy="427673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3621167" y="13509427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orders WHERE order_date &gt;= '2023-01-01';</a:t>
            </a:r>
            <a:endParaRPr lang="en-US" sz="1225" dirty="0"/>
          </a:p>
        </p:txBody>
      </p:sp>
      <p:sp>
        <p:nvSpPr>
          <p:cNvPr id="34" name="Text 28"/>
          <p:cNvSpPr/>
          <p:nvPr/>
        </p:nvSpPr>
        <p:spPr>
          <a:xfrm>
            <a:off x="3869888" y="13948291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Project: Filter orders based on specific date ranges or other criteria in a sales dataset.</a:t>
            </a:r>
            <a:endParaRPr lang="en-US" sz="1225" dirty="0"/>
          </a:p>
        </p:txBody>
      </p:sp>
      <p:sp>
        <p:nvSpPr>
          <p:cNvPr id="35" name="Text 29"/>
          <p:cNvSpPr/>
          <p:nvPr/>
        </p:nvSpPr>
        <p:spPr>
          <a:xfrm>
            <a:off x="3621167" y="1437191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C. Sorting Data with ORDER BY</a:t>
            </a:r>
            <a:endParaRPr lang="en-US" sz="1225" dirty="0"/>
          </a:p>
        </p:txBody>
      </p:sp>
      <p:sp>
        <p:nvSpPr>
          <p:cNvPr id="36" name="Text 30"/>
          <p:cNvSpPr/>
          <p:nvPr/>
        </p:nvSpPr>
        <p:spPr>
          <a:xfrm>
            <a:off x="3621167" y="1479554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ORDER BY clause is used to sort the results in ascending or descending order.</a:t>
            </a:r>
            <a:endParaRPr lang="en-US" sz="1225" dirty="0"/>
          </a:p>
        </p:txBody>
      </p:sp>
      <p:sp>
        <p:nvSpPr>
          <p:cNvPr id="37" name="Text 31"/>
          <p:cNvSpPr/>
          <p:nvPr/>
        </p:nvSpPr>
        <p:spPr>
          <a:xfrm>
            <a:off x="3869888" y="15219164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38" name="Text 32"/>
          <p:cNvSpPr/>
          <p:nvPr/>
        </p:nvSpPr>
        <p:spPr>
          <a:xfrm>
            <a:off x="3621167" y="1564278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6066413"/>
            <a:ext cx="996791" cy="427673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3621167" y="16668988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product_name, unit_price FROM products ORDER BY unit_price DESC;</a:t>
            </a:r>
            <a:endParaRPr lang="en-US" sz="1225" dirty="0"/>
          </a:p>
        </p:txBody>
      </p:sp>
      <p:sp>
        <p:nvSpPr>
          <p:cNvPr id="41" name="Text 34"/>
          <p:cNvSpPr/>
          <p:nvPr/>
        </p:nvSpPr>
        <p:spPr>
          <a:xfrm>
            <a:off x="3869888" y="17107853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Project: Sort and display data in various ways to understand how sorting affects data presentation.</a:t>
            </a:r>
            <a:endParaRPr lang="en-US" sz="1225" dirty="0"/>
          </a:p>
        </p:txBody>
      </p:sp>
      <p:sp>
        <p:nvSpPr>
          <p:cNvPr id="42" name="Text 35"/>
          <p:cNvSpPr/>
          <p:nvPr/>
        </p:nvSpPr>
        <p:spPr>
          <a:xfrm>
            <a:off x="3621167" y="1753147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D. Limiting Results with LIMIT</a:t>
            </a:r>
            <a:endParaRPr lang="en-US" sz="1225" dirty="0"/>
          </a:p>
        </p:txBody>
      </p:sp>
      <p:sp>
        <p:nvSpPr>
          <p:cNvPr id="43" name="Text 36"/>
          <p:cNvSpPr/>
          <p:nvPr/>
        </p:nvSpPr>
        <p:spPr>
          <a:xfrm>
            <a:off x="3621167" y="1795510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LIMIT clause is used to restrict the number of rows returned by a query.</a:t>
            </a:r>
            <a:endParaRPr lang="en-US" sz="1225" dirty="0"/>
          </a:p>
        </p:txBody>
      </p:sp>
      <p:sp>
        <p:nvSpPr>
          <p:cNvPr id="44" name="Text 37"/>
          <p:cNvSpPr/>
          <p:nvPr/>
        </p:nvSpPr>
        <p:spPr>
          <a:xfrm>
            <a:off x="3869888" y="18378726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</a:t>
            </a:r>
            <a:endParaRPr lang="en-US" sz="1225" dirty="0"/>
          </a:p>
        </p:txBody>
      </p:sp>
      <p:sp>
        <p:nvSpPr>
          <p:cNvPr id="45" name="Text 38"/>
          <p:cNvSpPr/>
          <p:nvPr/>
        </p:nvSpPr>
        <p:spPr>
          <a:xfrm>
            <a:off x="3621167" y="1880235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46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19225974"/>
            <a:ext cx="996791" cy="427673"/>
          </a:xfrm>
          <a:prstGeom prst="rect">
            <a:avLst/>
          </a:prstGeom>
        </p:spPr>
      </p:pic>
      <p:sp>
        <p:nvSpPr>
          <p:cNvPr id="47" name="Text 39"/>
          <p:cNvSpPr/>
          <p:nvPr/>
        </p:nvSpPr>
        <p:spPr>
          <a:xfrm>
            <a:off x="3621167" y="19828550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employees LIMIT 10;</a:t>
            </a:r>
            <a:endParaRPr lang="en-US" sz="1225" dirty="0"/>
          </a:p>
        </p:txBody>
      </p:sp>
      <p:sp>
        <p:nvSpPr>
          <p:cNvPr id="48" name="Text 40"/>
          <p:cNvSpPr/>
          <p:nvPr/>
        </p:nvSpPr>
        <p:spPr>
          <a:xfrm>
            <a:off x="3869888" y="20267414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Project: Practice limiting the number of results to view a subset of data for analysis.</a:t>
            </a:r>
            <a:endParaRPr lang="en-US" sz="1225" dirty="0"/>
          </a:p>
        </p:txBody>
      </p:sp>
      <p:sp>
        <p:nvSpPr>
          <p:cNvPr id="49" name="Text 41"/>
          <p:cNvSpPr/>
          <p:nvPr/>
        </p:nvSpPr>
        <p:spPr>
          <a:xfrm>
            <a:off x="3621167" y="20691038"/>
            <a:ext cx="7388066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the end of this chapter, students will have a solid grasp of how to retrieve data from a database using SQL, including selecting specific columns, applying aliases, filtering data, sorting results, and limiting the number of rows returned. These skills are essential for data analysis and reporting.</a:t>
            </a:r>
            <a:endParaRPr lang="en-US" sz="1225" dirty="0"/>
          </a:p>
        </p:txBody>
      </p:sp>
      <p:sp>
        <p:nvSpPr>
          <p:cNvPr id="50" name="Text 42"/>
          <p:cNvSpPr/>
          <p:nvPr/>
        </p:nvSpPr>
        <p:spPr>
          <a:xfrm>
            <a:off x="3621167" y="2161210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 Project:</a:t>
            </a:r>
            <a:endParaRPr lang="en-US" sz="1225" dirty="0"/>
          </a:p>
        </p:txBody>
      </p:sp>
      <p:sp>
        <p:nvSpPr>
          <p:cNvPr id="51" name="Text 43"/>
          <p:cNvSpPr/>
          <p:nvPr/>
        </p:nvSpPr>
        <p:spPr>
          <a:xfrm>
            <a:off x="3869888" y="22035730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a provided dataset, write SQL queries that retrieve specific columns, apply filtering conditions, sort the results in different ways, and limit the number of rows returned.</a:t>
            </a:r>
            <a:endParaRPr lang="en-US" sz="1225" dirty="0"/>
          </a:p>
        </p:txBody>
      </p:sp>
      <p:sp>
        <p:nvSpPr>
          <p:cNvPr id="52" name="Text 44"/>
          <p:cNvSpPr/>
          <p:nvPr/>
        </p:nvSpPr>
        <p:spPr>
          <a:xfrm>
            <a:off x="3869888" y="22595324"/>
            <a:ext cx="7139345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a report summarizing the findings and insights gained from the retrieved data, emphasizing the importance of each SQL concept introduced in this chapter.</a:t>
            </a:r>
            <a:endParaRPr lang="en-US" sz="1225" dirty="0"/>
          </a:p>
        </p:txBody>
      </p:sp>
      <p:pic>
        <p:nvPicPr>
          <p:cNvPr id="53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7" y="23267670"/>
            <a:ext cx="310991" cy="427673"/>
          </a:xfrm>
          <a:prstGeom prst="rect">
            <a:avLst/>
          </a:prstGeom>
        </p:spPr>
      </p:pic>
      <p:pic>
        <p:nvPicPr>
          <p:cNvPr id="5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906" y="23267670"/>
            <a:ext cx="310991" cy="427673"/>
          </a:xfrm>
          <a:prstGeom prst="rect">
            <a:avLst/>
          </a:prstGeom>
        </p:spPr>
      </p:pic>
      <p:pic>
        <p:nvPicPr>
          <p:cNvPr id="55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645" y="23267670"/>
            <a:ext cx="310991" cy="427673"/>
          </a:xfrm>
          <a:prstGeom prst="rect">
            <a:avLst/>
          </a:prstGeom>
        </p:spPr>
      </p:pic>
      <p:pic>
        <p:nvPicPr>
          <p:cNvPr id="56" name="Image 9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0301645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427673"/>
            <a:ext cx="7388066" cy="90226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21167" y="962525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9885343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9885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643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Chapter III: Filtering and Conditional Operations</a:t>
            </a:r>
            <a:endParaRPr lang="en-US" sz="3062" dirty="0"/>
          </a:p>
        </p:txBody>
      </p:sp>
      <p:sp>
        <p:nvSpPr>
          <p:cNvPr id="6" name="Text 3"/>
          <p:cNvSpPr/>
          <p:nvPr/>
        </p:nvSpPr>
        <p:spPr>
          <a:xfrm>
            <a:off x="6364367" y="163294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A. Comparison Operators (e.g., =, &lt;&gt;, &lt;, &gt;, &lt;=, &gt;=)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6364367" y="2056567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Comparison operators are used to compare values in SQL and are essential for filtering data based on specific conditions.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6613088" y="2728913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Examples: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6364367" y="315253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67" y="3576161"/>
            <a:ext cx="996791" cy="4276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364367" y="4178737"/>
            <a:ext cx="7388066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product_name, unit_price FROM products WHERE unit_price &gt; 50; SELECT customer_name FROM customers WHERE customer_age &lt;= 30;</a:t>
            </a: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6364367" y="488156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B. Logical Operators (e.g., AND, OR, NOT)</a:t>
            </a:r>
            <a:endParaRPr lang="en-US" sz="1225" dirty="0"/>
          </a:p>
        </p:txBody>
      </p:sp>
      <p:sp>
        <p:nvSpPr>
          <p:cNvPr id="13" name="Text 9"/>
          <p:cNvSpPr/>
          <p:nvPr/>
        </p:nvSpPr>
        <p:spPr>
          <a:xfrm>
            <a:off x="6364367" y="530518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Logical operators allow you to combine multiple conditions to create more complex filters.</a:t>
            </a:r>
            <a:endParaRPr lang="en-US" sz="1225" dirty="0"/>
          </a:p>
        </p:txBody>
      </p:sp>
      <p:sp>
        <p:nvSpPr>
          <p:cNvPr id="14" name="Text 10"/>
          <p:cNvSpPr/>
          <p:nvPr/>
        </p:nvSpPr>
        <p:spPr>
          <a:xfrm>
            <a:off x="6613088" y="5728811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Examples:</a:t>
            </a:r>
            <a:endParaRPr lang="en-US" sz="1225" dirty="0"/>
          </a:p>
        </p:txBody>
      </p:sp>
      <p:sp>
        <p:nvSpPr>
          <p:cNvPr id="15" name="Text 11"/>
          <p:cNvSpPr/>
          <p:nvPr/>
        </p:nvSpPr>
        <p:spPr>
          <a:xfrm>
            <a:off x="6364367" y="615243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67" y="6576060"/>
            <a:ext cx="996791" cy="4276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364367" y="7178635"/>
            <a:ext cx="7388066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product_name, unit_price FROM products WHERE category = 'Electronics' AND stock_quantity &gt; 10; SELECT employee_name FROM employees WHERE NOT department = 'HR';</a:t>
            </a:r>
            <a:endParaRPr lang="en-US" sz="1225" dirty="0"/>
          </a:p>
        </p:txBody>
      </p:sp>
      <p:sp>
        <p:nvSpPr>
          <p:cNvPr id="18" name="Text 13"/>
          <p:cNvSpPr/>
          <p:nvPr/>
        </p:nvSpPr>
        <p:spPr>
          <a:xfrm>
            <a:off x="6364367" y="788146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C. BETWEEN and IN Operators</a:t>
            </a:r>
            <a:endParaRPr lang="en-US" sz="1225" dirty="0"/>
          </a:p>
        </p:txBody>
      </p:sp>
      <p:sp>
        <p:nvSpPr>
          <p:cNvPr id="19" name="Text 14"/>
          <p:cNvSpPr/>
          <p:nvPr/>
        </p:nvSpPr>
        <p:spPr>
          <a:xfrm>
            <a:off x="6364367" y="8305086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BETWEEN operator checks if a value is within a specified range, while the IN operator is used to match values against a list.</a:t>
            </a:r>
            <a:endParaRPr lang="en-US" sz="1225" dirty="0"/>
          </a:p>
        </p:txBody>
      </p:sp>
      <p:sp>
        <p:nvSpPr>
          <p:cNvPr id="20" name="Text 15"/>
          <p:cNvSpPr/>
          <p:nvPr/>
        </p:nvSpPr>
        <p:spPr>
          <a:xfrm>
            <a:off x="6613088" y="8977432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Examples:</a:t>
            </a:r>
            <a:endParaRPr lang="en-US" sz="1225" dirty="0"/>
          </a:p>
        </p:txBody>
      </p:sp>
      <p:sp>
        <p:nvSpPr>
          <p:cNvPr id="21" name="Text 16"/>
          <p:cNvSpPr/>
          <p:nvPr/>
        </p:nvSpPr>
        <p:spPr>
          <a:xfrm>
            <a:off x="6364367" y="940105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67" y="9824680"/>
            <a:ext cx="996791" cy="42767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6364367" y="10427256"/>
            <a:ext cx="7388066" cy="791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order_date, total_amount FROM orders WHERE order_date BETWEEN '2023-01-01' AND '2023-12-31'; SELECT product_name FROM products WHERE category IN ('Electronics', 'Clothing', 'Appliances');</a:t>
            </a:r>
            <a:endParaRPr lang="en-US" sz="1225" dirty="0"/>
          </a:p>
        </p:txBody>
      </p:sp>
      <p:sp>
        <p:nvSpPr>
          <p:cNvPr id="24" name="Text 18"/>
          <p:cNvSpPr/>
          <p:nvPr/>
        </p:nvSpPr>
        <p:spPr>
          <a:xfrm>
            <a:off x="6364367" y="1139404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D. NULL Values</a:t>
            </a:r>
            <a:endParaRPr lang="en-US" sz="1225" dirty="0"/>
          </a:p>
        </p:txBody>
      </p:sp>
      <p:sp>
        <p:nvSpPr>
          <p:cNvPr id="25" name="Text 19"/>
          <p:cNvSpPr/>
          <p:nvPr/>
        </p:nvSpPr>
        <p:spPr>
          <a:xfrm>
            <a:off x="6364367" y="11817668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NULL represents missing or unknown data in SQL. Understanding how to handle NULL values is crucial when filtering data.</a:t>
            </a:r>
            <a:endParaRPr lang="en-US" sz="1225" dirty="0"/>
          </a:p>
        </p:txBody>
      </p:sp>
      <p:sp>
        <p:nvSpPr>
          <p:cNvPr id="26" name="Text 20"/>
          <p:cNvSpPr/>
          <p:nvPr/>
        </p:nvSpPr>
        <p:spPr>
          <a:xfrm>
            <a:off x="6613088" y="12490013"/>
            <a:ext cx="713934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Examples:</a:t>
            </a:r>
            <a:endParaRPr lang="en-US" sz="1225" dirty="0"/>
          </a:p>
        </p:txBody>
      </p:sp>
      <p:sp>
        <p:nvSpPr>
          <p:cNvPr id="27" name="Text 21"/>
          <p:cNvSpPr/>
          <p:nvPr/>
        </p:nvSpPr>
        <p:spPr>
          <a:xfrm>
            <a:off x="6364367" y="1291363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</a:t>
            </a:r>
            <a:endParaRPr lang="en-US" sz="1225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67" y="13337262"/>
            <a:ext cx="996791" cy="427673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6364367" y="13939838"/>
            <a:ext cx="7388066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highlight>
                  <a:srgbClr val="4D00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customer_name, email FROM customers WHERE email IS NULL; SELECT employee_name, manager_name FROM employees WHERE manager_name IS NOT NULL;</a:t>
            </a:r>
            <a:endParaRPr lang="en-US" sz="1225" dirty="0"/>
          </a:p>
        </p:txBody>
      </p:sp>
      <p:sp>
        <p:nvSpPr>
          <p:cNvPr id="30" name="Text 23"/>
          <p:cNvSpPr/>
          <p:nvPr/>
        </p:nvSpPr>
        <p:spPr>
          <a:xfrm>
            <a:off x="6364367" y="1464266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 Project: Analyze Sales Data with Filtering and Conditional Operations</a:t>
            </a:r>
            <a:endParaRPr lang="en-US" sz="1225" dirty="0"/>
          </a:p>
        </p:txBody>
      </p:sp>
      <p:sp>
        <p:nvSpPr>
          <p:cNvPr id="31" name="Text 24"/>
          <p:cNvSpPr/>
          <p:nvPr/>
        </p:nvSpPr>
        <p:spPr>
          <a:xfrm>
            <a:off x="6364367" y="15066288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i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Objective: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Analyze a real-world sales dataset to gain insights and identify specific sales transactions that meet certain criteria.</a:t>
            </a:r>
            <a:endParaRPr lang="en-US" sz="1225" dirty="0"/>
          </a:p>
        </p:txBody>
      </p:sp>
      <p:sp>
        <p:nvSpPr>
          <p:cNvPr id="32" name="Text 25"/>
          <p:cNvSpPr/>
          <p:nvPr/>
        </p:nvSpPr>
        <p:spPr>
          <a:xfrm>
            <a:off x="6364367" y="15738634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Tasks:</a:t>
            </a:r>
            <a:endParaRPr lang="en-US" sz="1225" dirty="0"/>
          </a:p>
        </p:txBody>
      </p:sp>
      <p:sp>
        <p:nvSpPr>
          <p:cNvPr id="33" name="Text 26"/>
          <p:cNvSpPr/>
          <p:nvPr/>
        </p:nvSpPr>
        <p:spPr>
          <a:xfrm>
            <a:off x="6613207" y="16162258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Exploration: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Get familiar with the sales dataset, including the available columns and their data types.</a:t>
            </a:r>
            <a:endParaRPr lang="en-US" sz="1225" dirty="0"/>
          </a:p>
        </p:txBody>
      </p:sp>
      <p:sp>
        <p:nvSpPr>
          <p:cNvPr id="34" name="Text 27"/>
          <p:cNvSpPr/>
          <p:nvPr/>
        </p:nvSpPr>
        <p:spPr>
          <a:xfrm>
            <a:off x="6613207" y="16721852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2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Basic Filtering: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Write SQL queries to filter sales data based on simple conditions, such as sales in a specific date range or those above a certain amount.</a:t>
            </a:r>
            <a:endParaRPr lang="en-US" sz="1225" dirty="0"/>
          </a:p>
        </p:txBody>
      </p:sp>
      <p:sp>
        <p:nvSpPr>
          <p:cNvPr id="35" name="Text 28"/>
          <p:cNvSpPr/>
          <p:nvPr/>
        </p:nvSpPr>
        <p:spPr>
          <a:xfrm>
            <a:off x="6613207" y="17281446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3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Complex Filtering: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Apply logical operators to filter data based on more complex conditions, like finding sales in a particular product category with quantities greater than a certain threshold.</a:t>
            </a:r>
            <a:endParaRPr lang="en-US" sz="1225" dirty="0"/>
          </a:p>
        </p:txBody>
      </p:sp>
      <p:sp>
        <p:nvSpPr>
          <p:cNvPr id="36" name="Text 29"/>
          <p:cNvSpPr/>
          <p:nvPr/>
        </p:nvSpPr>
        <p:spPr>
          <a:xfrm>
            <a:off x="6613207" y="17841039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4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Range and List Filtering: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Use the BETWEEN and IN operators to identify sales within specific price ranges or those associated with particular payment methods.</a:t>
            </a:r>
            <a:endParaRPr lang="en-US" sz="1225" dirty="0"/>
          </a:p>
        </p:txBody>
      </p:sp>
      <p:sp>
        <p:nvSpPr>
          <p:cNvPr id="37" name="Text 30"/>
          <p:cNvSpPr/>
          <p:nvPr/>
        </p:nvSpPr>
        <p:spPr>
          <a:xfrm>
            <a:off x="6613207" y="18400633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5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Handling NULL Values: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Investigate and address any NULL values in the dataset, such as missing customer information or unassigned sales representatives.</a:t>
            </a:r>
            <a:endParaRPr lang="en-US" sz="1225" dirty="0"/>
          </a:p>
        </p:txBody>
      </p:sp>
      <p:sp>
        <p:nvSpPr>
          <p:cNvPr id="38" name="Text 31"/>
          <p:cNvSpPr/>
          <p:nvPr/>
        </p:nvSpPr>
        <p:spPr>
          <a:xfrm>
            <a:off x="6613207" y="18960227"/>
            <a:ext cx="713922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Font typeface="+mj-lt"/>
              <a:buAutoNum type="arabicPeriod" startAt="6"/>
            </a:pPr>
            <a:r>
              <a:rPr lang="en-US" sz="1225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Insightful Analysis:</a:t>
            </a: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Summarize your findings, highlighting the importance of filtering and conditional operations in uncovering meaningful insights from the data.</a:t>
            </a:r>
            <a:endParaRPr lang="en-US" sz="1225" dirty="0"/>
          </a:p>
        </p:txBody>
      </p:sp>
      <p:pic>
        <p:nvPicPr>
          <p:cNvPr id="39" name="Image 5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3543</Words>
  <Application>Microsoft Office PowerPoint</Application>
  <PresentationFormat>Custom</PresentationFormat>
  <Paragraphs>299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oluwatoyin oyewole</cp:lastModifiedBy>
  <cp:revision>1</cp:revision>
  <dcterms:created xsi:type="dcterms:W3CDTF">2023-12-02T18:11:08Z</dcterms:created>
  <dcterms:modified xsi:type="dcterms:W3CDTF">2023-12-08T13:46:29Z</dcterms:modified>
</cp:coreProperties>
</file>